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6" r:id="rId17"/>
    <p:sldId id="259" r:id="rId5"/>
    <p:sldId id="260" r:id="rId6"/>
    <p:sldId id="261" r:id="rId7"/>
    <p:sldId id="262" r:id="rId8"/>
    <p:sldId id="263" r:id="rId9"/>
    <p:sldId id="267" r:id="rId18"/>
    <p:sldId id="268" r:id="rId1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2.xml"/><Relationship Id="rId11" Type="http://schemas.openxmlformats.org/officeDocument/2006/relationships/slide" Target="slides/slide13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4.xml"/><Relationship Id="rId18" Type="http://schemas.openxmlformats.org/officeDocument/2006/relationships/slide" Target="slides/slide10.xml"/><Relationship Id="rId19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493776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530352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66928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603504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76656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713232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749808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786384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8595360" y="0"/>
            <a:ext cx="0" cy="514350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572000" y="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4572000" y="91440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4572000" y="182880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572000" y="274320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4572000" y="365760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572000" y="4572000"/>
            <a:ext cx="4572000" cy="0"/>
          </a:xfrm>
          <a:prstGeom prst="line">
            <a:avLst/>
          </a:prstGeom>
          <a:noFill/>
          <a:ln w="6350">
            <a:solidFill>
              <a:srgbClr val="1F2A38">
                <a:alpha val="3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309360" y="2194560"/>
            <a:ext cx="457200" cy="45720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5989320" y="1874520"/>
            <a:ext cx="1097280" cy="1097280"/>
          </a:xfrm>
          <a:prstGeom prst="ellipse">
            <a:avLst/>
          </a:prstGeom>
          <a:ln w="12700">
            <a:solidFill>
              <a:srgbClr val="EF4444">
                <a:alpha val="60000"/>
              </a:srgbClr>
            </a:solidFill>
            <a:prstDash val="dash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5715000" y="1600200"/>
            <a:ext cx="1645920" cy="1645920"/>
          </a:xfrm>
          <a:prstGeom prst="ellipse">
            <a:avLst/>
          </a:prstGeom>
          <a:ln w="6350">
            <a:solidFill>
              <a:srgbClr val="EF4444">
                <a:alpha val="4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4892040" y="1783080"/>
            <a:ext cx="1645920" cy="640080"/>
          </a:xfrm>
          <a:prstGeom prst="line">
            <a:avLst/>
          </a:prstGeom>
          <a:noFill/>
          <a:ln w="9525">
            <a:solidFill>
              <a:srgbClr val="F97316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754880" y="1645920"/>
            <a:ext cx="274320" cy="27432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7635240" y="1508760"/>
            <a:ext cx="-1097280" cy="914400"/>
          </a:xfrm>
          <a:prstGeom prst="line">
            <a:avLst/>
          </a:prstGeom>
          <a:noFill/>
          <a:ln w="9525">
            <a:solidFill>
              <a:srgbClr val="F97316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7498080" y="1371600"/>
            <a:ext cx="274320" cy="27432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8183880" y="3246120"/>
            <a:ext cx="-1645920" cy="-822960"/>
          </a:xfrm>
          <a:prstGeom prst="line">
            <a:avLst/>
          </a:prstGeom>
          <a:noFill/>
          <a:ln w="9525">
            <a:solidFill>
              <a:srgbClr val="FBBF24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8046720" y="3108960"/>
            <a:ext cx="274320" cy="274320"/>
          </a:xfrm>
          <a:prstGeom prst="ellipse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5257800" y="3611880"/>
            <a:ext cx="1280160" cy="-1188720"/>
          </a:xfrm>
          <a:prstGeom prst="line">
            <a:avLst/>
          </a:prstGeom>
          <a:noFill/>
          <a:ln w="9525">
            <a:solidFill>
              <a:srgbClr val="F97316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5120640" y="3474720"/>
            <a:ext cx="274320" cy="27432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6903720" y="3977640"/>
            <a:ext cx="-365760" cy="-1554480"/>
          </a:xfrm>
          <a:prstGeom prst="line">
            <a:avLst/>
          </a:prstGeom>
          <a:noFill/>
          <a:ln w="9525">
            <a:solidFill>
              <a:srgbClr val="FBBF24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6766560" y="3840480"/>
            <a:ext cx="274320" cy="274320"/>
          </a:xfrm>
          <a:prstGeom prst="ellipse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4251960" y="2971800"/>
            <a:ext cx="2286000" cy="-548640"/>
          </a:xfrm>
          <a:prstGeom prst="line">
            <a:avLst/>
          </a:prstGeom>
          <a:noFill/>
          <a:ln w="9525">
            <a:solidFill>
              <a:srgbClr val="FBBF24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4114800" y="2834640"/>
            <a:ext cx="274320" cy="274320"/>
          </a:xfrm>
          <a:prstGeom prst="ellipse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457200" y="457200"/>
            <a:ext cx="201168" cy="201168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457200" y="457200"/>
            <a:ext cx="201168" cy="201168"/>
          </a:xfrm>
          <a:prstGeom prst="rect">
            <a:avLst/>
          </a:prstGeom>
          <a:ln w="12700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37" name="Text 35"/>
          <p:cNvSpPr/>
          <p:nvPr/>
        </p:nvSpPr>
        <p:spPr>
          <a:xfrm>
            <a:off x="731520" y="42062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600" kern="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57200" y="18288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Epidemic Intelligence</a:t>
            </a:r>
            <a:endParaRPr lang="en-US" sz="4600" dirty="0"/>
          </a:p>
        </p:txBody>
      </p:sp>
      <p:sp>
        <p:nvSpPr>
          <p:cNvPr id="39" name="Text 37"/>
          <p:cNvSpPr/>
          <p:nvPr/>
        </p:nvSpPr>
        <p:spPr>
          <a:xfrm>
            <a:off x="457200" y="260604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4600" dirty="0"/>
          </a:p>
        </p:txBody>
      </p:sp>
      <p:sp>
        <p:nvSpPr>
          <p:cNvPr id="40" name="Text 38"/>
          <p:cNvSpPr/>
          <p:nvPr/>
        </p:nvSpPr>
        <p:spPr>
          <a:xfrm>
            <a:off x="457200" y="3611880"/>
            <a:ext cx="4754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AI-powered operational intelligence and field coordination for low-resource environments. From single community-health-worker report to coordinated continental response — in days, not weeks.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42" name="Shape 40"/>
          <p:cNvSpPr/>
          <p:nvPr/>
        </p:nvSpPr>
        <p:spPr>
          <a:xfrm>
            <a:off x="0" y="4686300"/>
            <a:ext cx="9144000" cy="0"/>
          </a:xfrm>
          <a:prstGeom prst="line">
            <a:avLst/>
          </a:prstGeom>
          <a:noFill/>
          <a:ln w="19050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43" name="Text 41"/>
          <p:cNvSpPr/>
          <p:nvPr/>
        </p:nvSpPr>
        <p:spPr>
          <a:xfrm>
            <a:off x="457200" y="46863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4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PROTOTYPE · 2026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3657600" y="46863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GATES FOUNDATION · WHO PARTNERSHIP REVIEW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HeaderBar"/>
          <p:cNvSpPr>
            <a:spLocks noGrp="1"/>
          </p:cNvSpPr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AccentSquare"/>
          <p:cNvSpPr>
            <a:spLocks noGrp="1"/>
          </p:cNvSpPr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HeaderTitle"/>
          <p:cNvSpPr>
            <a:spLocks noGrp="1"/>
          </p:cNvSpPr>
          <p:nvPr/>
        </p:nvSpPr>
        <p:spPr>
          <a:xfrm>
            <a:off x="566928" y="54864"/>
            <a:ext cx="3000000" cy="25603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900" b="1" dirty="0">
                <a:solidFill>
                  <a:srgbClr val="CBD5E1"/>
                </a:solidFill>
                <a:latin typeface="Calibri"/>
              </a:rPr>
              <a:t>VITAALERT HEALTH GRID</a:t>
            </a:r>
          </a:p>
        </p:txBody>
      </p:sp>
      <p:sp>
        <p:nvSpPr>
          <p:cNvPr id="5" name="HeaderRight"/>
          <p:cNvSpPr>
            <a:spLocks noGrp="1"/>
          </p:cNvSpPr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FBBF24"/>
                </a:solidFill>
                <a:latin typeface="Consolas"/>
              </a:rPr>
              <a:t>OPERATIONAL DEMO · SIMULATED DATA · PROTOTYPE · CONFIDENTIAL</a:t>
            </a:r>
          </a:p>
        </p:txBody>
      </p:sp>
      <p:sp>
        <p:nvSpPr>
          <p:cNvPr id="6" name="FooterBar"/>
          <p:cNvSpPr>
            <a:spLocks noGrp="1"/>
          </p:cNvSpPr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FooterLeft"/>
          <p:cNvSpPr>
            <a:spLocks noGrp="1"/>
          </p:cNvSpPr>
          <p:nvPr/>
        </p:nvSpPr>
        <p:spPr>
          <a:xfrm>
            <a:off x="365760" y="4869180"/>
            <a:ext cx="5000000" cy="25603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64748B"/>
                </a:solidFill>
                <a:latin typeface="Consolas"/>
              </a:rPr>
              <a:t>VitaAlert Health Grid · Pitch Deck · Field Response Network</a:t>
            </a:r>
          </a:p>
        </p:txBody>
      </p:sp>
      <p:sp>
        <p:nvSpPr>
          <p:cNvPr id="8" name="FooterRight"/>
          <p:cNvSpPr>
            <a:spLocks noGrp="1"/>
          </p:cNvSpPr>
          <p:nvPr/>
        </p:nvSpPr>
        <p:spPr>
          <a:xfrm>
            <a:off x="7955280" y="4869180"/>
            <a:ext cx="800000" cy="25603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900" dirty="0">
                <a:solidFill>
                  <a:srgbClr val="94A3B8"/>
                </a:solidFill>
                <a:latin typeface="Consolas"/>
              </a:rPr>
              <a:t>10 / 13</a:t>
            </a:r>
          </a:p>
        </p:txBody>
      </p:sp>
      <p:sp>
        <p:nvSpPr>
          <p:cNvPr id="9" name="SectionLabel"/>
          <p:cNvSpPr>
            <a:spLocks noGrp="1"/>
          </p:cNvSpPr>
          <p:nvPr/>
        </p:nvSpPr>
        <p:spPr>
          <a:xfrm>
            <a:off x="365760" y="548640"/>
            <a:ext cx="4000000" cy="20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1100" b="1" dirty="0">
                <a:solidFill>
                  <a:srgbClr val="38BDF8"/>
                </a:solidFill>
                <a:latin typeface="Consolas"/>
              </a:rPr>
              <a:t>09 · FIELD RESPONSE NETWORK</a:t>
            </a:r>
          </a:p>
        </p:txBody>
      </p:sp>
      <p:sp>
        <p:nvSpPr>
          <p:cNvPr id="10" name="SlideTitle"/>
          <p:cNvSpPr>
            <a:spLocks noGrp="1"/>
          </p:cNvSpPr>
          <p:nvPr/>
        </p:nvSpPr>
        <p:spPr>
          <a:xfrm>
            <a:off x="365760" y="841248"/>
            <a:ext cx="8412480" cy="4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2600" b="1" dirty="0">
                <a:solidFill>
                  <a:srgbClr val="F1F5F9"/>
                </a:solidFill>
                <a:latin typeface="Calibri"/>
              </a:rPr>
              <a:t>VitaAlert connects to the infrastructure that already exists on the ground.</a:t>
            </a:r>
          </a:p>
        </p:txBody>
      </p:sp>
      <p:sp>
        <p:nvSpPr>
          <p:cNvPr id="11" name="Card1Bg"/>
          <p:cNvSpPr>
            <a:spLocks noGrp="1"/>
          </p:cNvSpPr>
          <p:nvPr/>
        </p:nvSpPr>
        <p:spPr>
          <a:xfrm>
            <a:off x="365760" y="140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12" name="Card1Accent"/>
          <p:cNvSpPr>
            <a:spLocks noGrp="1"/>
          </p:cNvSpPr>
          <p:nvPr/>
        </p:nvSpPr>
        <p:spPr>
          <a:xfrm>
            <a:off x="365760" y="1400000"/>
            <a:ext cx="402336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Card1Label"/>
          <p:cNvSpPr>
            <a:spLocks noGrp="1"/>
          </p:cNvSpPr>
          <p:nvPr/>
        </p:nvSpPr>
        <p:spPr>
          <a:xfrm>
            <a:off x="415760" y="14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EF4444"/>
                </a:solidFill>
                <a:latin typeface="Consolas"/>
              </a:rPr>
              <a:t>MSF — MÉDECINS SANS FRONTIÈRES</a:t>
            </a:r>
          </a:p>
        </p:txBody>
      </p:sp>
      <p:sp>
        <p:nvSpPr>
          <p:cNvPr id="14" name="Card1Subhead"/>
          <p:cNvSpPr>
            <a:spLocks noGrp="1"/>
          </p:cNvSpPr>
          <p:nvPr/>
        </p:nvSpPr>
        <p:spPr>
          <a:xfrm>
            <a:off x="415760" y="16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3 Active ETUs · Ebola · Marburg · Lassa</a:t>
            </a:r>
          </a:p>
        </p:txBody>
      </p:sp>
      <p:sp>
        <p:nvSpPr>
          <p:cNvPr id="15" name="Card1Body"/>
          <p:cNvSpPr>
            <a:spLocks noGrp="1"/>
          </p:cNvSpPr>
          <p:nvPr/>
        </p:nvSpPr>
        <p:spPr>
          <a:xfrm>
            <a:off x="415760" y="189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Beni (DRC), Kenema (SL), Conakry (GN) · ~50–70 beds/ETU · Coordination: emergencies@msf.org · +32 2 474 74 74</a:t>
            </a:r>
          </a:p>
        </p:txBody>
      </p:sp>
      <p:sp>
        <p:nvSpPr>
          <p:cNvPr id="16" name="Card1Status"/>
          <p:cNvSpPr>
            <a:spLocks noGrp="1"/>
          </p:cNvSpPr>
          <p:nvPr/>
        </p:nvSpPr>
        <p:spPr>
          <a:xfrm>
            <a:off x="415760" y="228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17" name="Card2Bg"/>
          <p:cNvSpPr>
            <a:spLocks noGrp="1"/>
          </p:cNvSpPr>
          <p:nvPr/>
        </p:nvSpPr>
        <p:spPr>
          <a:xfrm>
            <a:off x="4480560" y="140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18" name="Card2Accent"/>
          <p:cNvSpPr>
            <a:spLocks noGrp="1"/>
          </p:cNvSpPr>
          <p:nvPr/>
        </p:nvSpPr>
        <p:spPr>
          <a:xfrm>
            <a:off x="4480560" y="1400000"/>
            <a:ext cx="4023360" cy="731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Card2Label"/>
          <p:cNvSpPr>
            <a:spLocks noGrp="1"/>
          </p:cNvSpPr>
          <p:nvPr/>
        </p:nvSpPr>
        <p:spPr>
          <a:xfrm>
            <a:off x="4530560" y="14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38BDF8"/>
                </a:solidFill>
                <a:latin typeface="Consolas"/>
              </a:rPr>
              <a:t>WHO / AFRICA CDC — GOARN NETWORK</a:t>
            </a:r>
          </a:p>
        </p:txBody>
      </p:sp>
      <p:sp>
        <p:nvSpPr>
          <p:cNvPr id="20" name="Card2Subhead"/>
          <p:cNvSpPr>
            <a:spLocks noGrp="1"/>
          </p:cNvSpPr>
          <p:nvPr/>
        </p:nvSpPr>
        <p:spPr>
          <a:xfrm>
            <a:off x="4530560" y="16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47 Countries · All HCID Pathogens</a:t>
            </a:r>
          </a:p>
        </p:txBody>
      </p:sp>
      <p:sp>
        <p:nvSpPr>
          <p:cNvPr id="21" name="Card2Body"/>
          <p:cNvSpPr>
            <a:spLocks noGrp="1"/>
          </p:cNvSpPr>
          <p:nvPr/>
        </p:nvSpPr>
        <p:spPr>
          <a:xfrm>
            <a:off x="4530560" y="189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WHO GOARN + Africa CDC RCHCS (5 regional hubs). IHR focal point coordination. · afro-ihr@who.int · GOARN Ops: +41 22 791 2111</a:t>
            </a:r>
          </a:p>
        </p:txBody>
      </p:sp>
      <p:sp>
        <p:nvSpPr>
          <p:cNvPr id="22" name="Card2Status"/>
          <p:cNvSpPr>
            <a:spLocks noGrp="1"/>
          </p:cNvSpPr>
          <p:nvPr/>
        </p:nvSpPr>
        <p:spPr>
          <a:xfrm>
            <a:off x="4530560" y="228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23" name="Card3Bg"/>
          <p:cNvSpPr>
            <a:spLocks noGrp="1"/>
          </p:cNvSpPr>
          <p:nvPr/>
        </p:nvSpPr>
        <p:spPr>
          <a:xfrm>
            <a:off x="365760" y="245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24" name="Card3Accent"/>
          <p:cNvSpPr>
            <a:spLocks noGrp="1"/>
          </p:cNvSpPr>
          <p:nvPr/>
        </p:nvSpPr>
        <p:spPr>
          <a:xfrm>
            <a:off x="365760" y="2450000"/>
            <a:ext cx="4023360" cy="7315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/>
          <a:lstStyle/>
          <a:p/>
        </p:txBody>
      </p:sp>
      <p:sp>
        <p:nvSpPr>
          <p:cNvPr id="25" name="Card3Label"/>
          <p:cNvSpPr>
            <a:spLocks noGrp="1"/>
          </p:cNvSpPr>
          <p:nvPr/>
        </p:nvSpPr>
        <p:spPr>
          <a:xfrm>
            <a:off x="415760" y="254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FBBF24"/>
                </a:solidFill>
                <a:latin typeface="Consolas"/>
              </a:rPr>
              <a:t>IFRC / RED CROSS — AFRICA ZONE</a:t>
            </a:r>
          </a:p>
        </p:txBody>
      </p:sp>
      <p:sp>
        <p:nvSpPr>
          <p:cNvPr id="26" name="Card3Subhead"/>
          <p:cNvSpPr>
            <a:spLocks noGrp="1"/>
          </p:cNvSpPr>
          <p:nvPr/>
        </p:nvSpPr>
        <p:spPr>
          <a:xfrm>
            <a:off x="415760" y="274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Community Surveillance + ETU Support</a:t>
            </a:r>
          </a:p>
        </p:txBody>
      </p:sp>
      <p:sp>
        <p:nvSpPr>
          <p:cNvPr id="27" name="Card3Body"/>
          <p:cNvSpPr>
            <a:spLocks noGrp="1"/>
          </p:cNvSpPr>
          <p:nvPr/>
        </p:nvSpPr>
        <p:spPr>
          <a:xfrm>
            <a:off x="415760" y="294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National Societies active in DRC, Guinea, Sierra Leone, Nigeria. Cholera, Ebola, Mpox response. · disaster.info@ifrc.org · Geneva EOC</a:t>
            </a:r>
          </a:p>
        </p:txBody>
      </p:sp>
      <p:sp>
        <p:nvSpPr>
          <p:cNvPr id="28" name="Card3Status"/>
          <p:cNvSpPr>
            <a:spLocks noGrp="1"/>
          </p:cNvSpPr>
          <p:nvPr/>
        </p:nvSpPr>
        <p:spPr>
          <a:xfrm>
            <a:off x="415760" y="333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29" name="Card4Bg"/>
          <p:cNvSpPr>
            <a:spLocks noGrp="1"/>
          </p:cNvSpPr>
          <p:nvPr/>
        </p:nvSpPr>
        <p:spPr>
          <a:xfrm>
            <a:off x="4480560" y="245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30" name="Card4Accent"/>
          <p:cNvSpPr>
            <a:spLocks noGrp="1"/>
          </p:cNvSpPr>
          <p:nvPr/>
        </p:nvSpPr>
        <p:spPr>
          <a:xfrm>
            <a:off x="4480560" y="2450000"/>
            <a:ext cx="4023360" cy="73152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txBody>
          <a:bodyPr/>
          <a:lstStyle/>
          <a:p/>
        </p:txBody>
      </p:sp>
      <p:sp>
        <p:nvSpPr>
          <p:cNvPr id="31" name="Card4Label"/>
          <p:cNvSpPr>
            <a:spLocks noGrp="1"/>
          </p:cNvSpPr>
          <p:nvPr/>
        </p:nvSpPr>
        <p:spPr>
          <a:xfrm>
            <a:off x="4530560" y="254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60A5FA"/>
                </a:solidFill>
                <a:latin typeface="Consolas"/>
              </a:rPr>
              <a:t>US CDC / AFRICA FELTP NETWORK</a:t>
            </a:r>
          </a:p>
        </p:txBody>
      </p:sp>
      <p:sp>
        <p:nvSpPr>
          <p:cNvPr id="32" name="Card4Subhead"/>
          <p:cNvSpPr>
            <a:spLocks noGrp="1"/>
          </p:cNvSpPr>
          <p:nvPr/>
        </p:nvSpPr>
        <p:spPr>
          <a:xfrm>
            <a:off x="4530560" y="274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25+ Countries · Field Epidemiology</a:t>
            </a:r>
          </a:p>
        </p:txBody>
      </p:sp>
      <p:sp>
        <p:nvSpPr>
          <p:cNvPr id="33" name="Card4Body"/>
          <p:cNvSpPr>
            <a:spLocks noGrp="1"/>
          </p:cNvSpPr>
          <p:nvPr/>
        </p:nvSpPr>
        <p:spPr>
          <a:xfrm>
            <a:off x="4530560" y="294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Field Epidemiology Training Programs in 25+ African nations. Rapid response + capacity building. · CDC EOC (24/7): +1 770 488 7100</a:t>
            </a:r>
          </a:p>
        </p:txBody>
      </p:sp>
      <p:sp>
        <p:nvSpPr>
          <p:cNvPr id="34" name="Card4Status"/>
          <p:cNvSpPr>
            <a:spLocks noGrp="1"/>
          </p:cNvSpPr>
          <p:nvPr/>
        </p:nvSpPr>
        <p:spPr>
          <a:xfrm>
            <a:off x="4530560" y="333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35" name="Card5Bg"/>
          <p:cNvSpPr>
            <a:spLocks noGrp="1"/>
          </p:cNvSpPr>
          <p:nvPr/>
        </p:nvSpPr>
        <p:spPr>
          <a:xfrm>
            <a:off x="365760" y="350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36" name="Card5Accent"/>
          <p:cNvSpPr>
            <a:spLocks noGrp="1"/>
          </p:cNvSpPr>
          <p:nvPr/>
        </p:nvSpPr>
        <p:spPr>
          <a:xfrm>
            <a:off x="365760" y="3500000"/>
            <a:ext cx="4023360" cy="73152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txBody>
          <a:bodyPr/>
          <a:lstStyle/>
          <a:p/>
        </p:txBody>
      </p:sp>
      <p:sp>
        <p:nvSpPr>
          <p:cNvPr id="37" name="Card5Label"/>
          <p:cNvSpPr>
            <a:spLocks noGrp="1"/>
          </p:cNvSpPr>
          <p:nvPr/>
        </p:nvSpPr>
        <p:spPr>
          <a:xfrm>
            <a:off x="415760" y="35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F97316"/>
                </a:solidFill>
                <a:latin typeface="Consolas"/>
              </a:rPr>
              <a:t>NIGERIA CDC — NPHCOC LAGOS</a:t>
            </a:r>
          </a:p>
        </p:txBody>
      </p:sp>
      <p:sp>
        <p:nvSpPr>
          <p:cNvPr id="38" name="Card5Subhead"/>
          <p:cNvSpPr>
            <a:spLocks noGrp="1"/>
          </p:cNvSpPr>
          <p:nvPr/>
        </p:nvSpPr>
        <p:spPr>
          <a:xfrm>
            <a:off x="415760" y="37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Lassa · Mpox · Cholera · 36-State Network</a:t>
            </a:r>
          </a:p>
        </p:txBody>
      </p:sp>
      <p:sp>
        <p:nvSpPr>
          <p:cNvPr id="39" name="Card5Body"/>
          <p:cNvSpPr>
            <a:spLocks noGrp="1"/>
          </p:cNvSpPr>
          <p:nvPr/>
        </p:nvSpPr>
        <p:spPr>
          <a:xfrm>
            <a:off x="415760" y="399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National Public Health Emergency Ops Center. Lassa Fever primary mandate. 36-state real-time surveillance network. · info@ncdc.gov.ng · +234 800 9999 807</a:t>
            </a:r>
          </a:p>
        </p:txBody>
      </p:sp>
      <p:sp>
        <p:nvSpPr>
          <p:cNvPr id="40" name="Card5Status"/>
          <p:cNvSpPr>
            <a:spLocks noGrp="1"/>
          </p:cNvSpPr>
          <p:nvPr/>
        </p:nvSpPr>
        <p:spPr>
          <a:xfrm>
            <a:off x="415760" y="438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41" name="Card6Bg"/>
          <p:cNvSpPr>
            <a:spLocks noGrp="1"/>
          </p:cNvSpPr>
          <p:nvPr/>
        </p:nvSpPr>
        <p:spPr>
          <a:xfrm>
            <a:off x="4480560" y="3500000"/>
            <a:ext cx="4023360" cy="1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42" name="Card6Accent"/>
          <p:cNvSpPr>
            <a:spLocks noGrp="1"/>
          </p:cNvSpPr>
          <p:nvPr/>
        </p:nvSpPr>
        <p:spPr>
          <a:xfrm>
            <a:off x="4480560" y="3500000"/>
            <a:ext cx="4023360" cy="73152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txBody>
          <a:bodyPr/>
          <a:lstStyle/>
          <a:p/>
        </p:txBody>
      </p:sp>
      <p:sp>
        <p:nvSpPr>
          <p:cNvPr id="43" name="Card6Label"/>
          <p:cNvSpPr>
            <a:spLocks noGrp="1"/>
          </p:cNvSpPr>
          <p:nvPr/>
        </p:nvSpPr>
        <p:spPr>
          <a:xfrm>
            <a:off x="4530560" y="35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A78BFA"/>
                </a:solidFill>
                <a:latin typeface="Consolas"/>
              </a:rPr>
              <a:t>DRC MOH — INRB / NORTH KIVU ETU</a:t>
            </a:r>
          </a:p>
        </p:txBody>
      </p:sp>
      <p:sp>
        <p:nvSpPr>
          <p:cNvPr id="44" name="Card6Subhead"/>
          <p:cNvSpPr>
            <a:spLocks noGrp="1"/>
          </p:cNvSpPr>
          <p:nvPr/>
        </p:nvSpPr>
        <p:spPr>
          <a:xfrm>
            <a:off x="4530560" y="3790000"/>
            <a:ext cx="3923360" cy="18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100" b="1" dirty="0">
                <a:solidFill>
                  <a:srgbClr val="F1F5F9"/>
                </a:solidFill>
                <a:latin typeface="Calibri"/>
              </a:rPr>
              <a:t>14 Ebola Outbreaks · Mpox Clade I · Cholera</a:t>
            </a:r>
          </a:p>
        </p:txBody>
      </p:sp>
      <p:sp>
        <p:nvSpPr>
          <p:cNvPr id="45" name="Card6Body"/>
          <p:cNvSpPr>
            <a:spLocks noGrp="1"/>
          </p:cNvSpPr>
          <p:nvPr/>
        </p:nvSpPr>
        <p:spPr>
          <a:xfrm>
            <a:off x="4530560" y="3990000"/>
            <a:ext cx="3923360" cy="38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94A3B8"/>
                </a:solidFill>
                <a:latin typeface="Calibri Light"/>
              </a:rPr>
              <a:t>Institut National de Recherche Biomédicale. National reference lab + North Kivu ETU network. 2026 Clade I surveillance ongoing. · sante.gouv.cd</a:t>
            </a:r>
          </a:p>
        </p:txBody>
      </p:sp>
      <p:sp>
        <p:nvSpPr>
          <p:cNvPr id="46" name="Card6Status"/>
          <p:cNvSpPr>
            <a:spLocks noGrp="1"/>
          </p:cNvSpPr>
          <p:nvPr/>
        </p:nvSpPr>
        <p:spPr>
          <a:xfrm>
            <a:off x="4530560" y="4380000"/>
            <a:ext cx="3923360" cy="12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34D399"/>
                </a:solidFill>
                <a:latin typeface="Consolas"/>
              </a:rPr>
              <a:t>● ACTIVE 2026</a:t>
            </a:r>
          </a:p>
        </p:txBody>
      </p:sp>
      <p:sp>
        <p:nvSpPr>
          <p:cNvPr id="47" name="StatBarBg"/>
          <p:cNvSpPr>
            <a:spLocks noGrp="1"/>
          </p:cNvSpPr>
          <p:nvPr/>
        </p:nvSpPr>
        <p:spPr>
          <a:xfrm>
            <a:off x="365760" y="4580000"/>
            <a:ext cx="8412480" cy="22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 anchor="ctr"/>
          <a:lstStyle/>
          <a:p>
            <a:pPr algn="ctr"/>
            <a:r>
              <a:rPr lang="en-US" sz="1000" b="1" dirty="0">
                <a:solidFill>
                  <a:srgbClr val="38BDF8"/>
                </a:solidFill>
                <a:latin typeface="Consolas"/>
              </a:rPr>
              <a:t>47 COUNTRIES  ·  200+ FIELD UNITS  ·  6 COORDINATION PATHWAYS  ·  ALL CONNECTABLE VIA VITAALERT API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headerBar"/>
          <p:cNvSpPr>
            <a:spLocks noGrp="1"/>
          </p:cNvSpPr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accentSquare"/>
          <p:cNvSpPr>
            <a:spLocks noGrp="1"/>
          </p:cNvSpPr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headerTitle"/>
          <p:cNvSpPr txBox="1">
            <a:spLocks noGrp="1"/>
          </p:cNvSpPr>
          <p:nvPr/>
        </p:nvSpPr>
        <p:spPr>
          <a:xfrm>
            <a:off x="566928" y="54864"/>
            <a:ext cx="3000000" cy="27475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900" b="1" dirty="0">
                <a:solidFill>
                  <a:srgbClr val="CBD5E1"/>
                </a:solidFill>
                <a:latin typeface="Calibri"/>
              </a:rPr>
              <a:t>VITAALERT HEALTH GRID</a:t>
            </a:r>
          </a:p>
        </p:txBody>
      </p:sp>
      <p:sp>
        <p:nvSpPr>
          <p:cNvPr id="5" name="headerRight"/>
          <p:cNvSpPr txBox="1">
            <a:spLocks noGrp="1"/>
          </p:cNvSpPr>
          <p:nvPr/>
        </p:nvSpPr>
        <p:spPr>
          <a:xfrm>
            <a:off x="4572000" y="54864"/>
            <a:ext cx="4572000" cy="274752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FBBF24"/>
                </a:solidFill>
                <a:latin typeface="Consolas"/>
              </a:rPr>
              <a:t>OPERATIONAL DEMO · SIMULATED DATA · PROTOTYPE · CONFIDENTIAL</a:t>
            </a:r>
          </a:p>
        </p:txBody>
      </p:sp>
      <p:sp>
        <p:nvSpPr>
          <p:cNvPr id="6" name="footerBar"/>
          <p:cNvSpPr>
            <a:spLocks noGrp="1"/>
          </p:cNvSpPr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footerSep"/>
          <p:cNvSpPr>
            <a:spLocks noGrp="1"/>
          </p:cNvSpPr>
          <p:nvPr/>
        </p:nvSpPr>
        <p:spPr>
          <a:xfrm>
            <a:off x="0" y="4850892"/>
            <a:ext cx="9144000" cy="3175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footerLeft"/>
          <p:cNvSpPr txBox="1">
            <a:spLocks noGrp="1"/>
          </p:cNvSpPr>
          <p:nvPr/>
        </p:nvSpPr>
        <p:spPr>
          <a:xfrm>
            <a:off x="365760" y="4869180"/>
            <a:ext cx="5000000" cy="20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800" dirty="0">
                <a:solidFill>
                  <a:srgbClr val="64748B"/>
                </a:solidFill>
                <a:latin typeface="Consolas"/>
              </a:rPr>
              <a:t>VitaAlert Health Grid · Pitch Deck · Outbreak History &amp; Intelligence</a:t>
            </a:r>
          </a:p>
        </p:txBody>
      </p:sp>
      <p:sp>
        <p:nvSpPr>
          <p:cNvPr id="9" name="footerRight"/>
          <p:cNvSpPr txBox="1">
            <a:spLocks noGrp="1"/>
          </p:cNvSpPr>
          <p:nvPr/>
        </p:nvSpPr>
        <p:spPr>
          <a:xfrm>
            <a:off x="7955280" y="4869180"/>
            <a:ext cx="800000" cy="200000"/>
          </a:xfrm>
          <a:prstGeom prst="rect">
            <a:avLst/>
          </a:prstGeom>
          <a:noFill/>
        </p:spPr>
        <p:txBody>
          <a:bodyPr anchor="ctr"/>
          <a:lstStyle/>
          <a:p>
            <a:pPr algn="r"/>
            <a:r>
              <a:rPr lang="en-US" sz="900" dirty="0">
                <a:solidFill>
                  <a:srgbClr val="94A3B8"/>
                </a:solidFill>
                <a:latin typeface="Consolas"/>
              </a:rPr>
              <a:t>11 / 13</a:t>
            </a:r>
          </a:p>
        </p:txBody>
      </p:sp>
      <p:sp>
        <p:nvSpPr>
          <p:cNvPr id="10" name="sectionLabel"/>
          <p:cNvSpPr txBox="1">
            <a:spLocks noGrp="1"/>
          </p:cNvSpPr>
          <p:nvPr/>
        </p:nvSpPr>
        <p:spPr>
          <a:xfrm>
            <a:off x="365760" y="548640"/>
            <a:ext cx="3000000" cy="20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1100" b="1" dirty="0">
                <a:solidFill>
                  <a:srgbClr val="38BDF8"/>
                </a:solidFill>
                <a:latin typeface="Consolas"/>
              </a:rPr>
              <a:t>10 · OUTBREAK HISTORY</a:t>
            </a:r>
          </a:p>
        </p:txBody>
      </p:sp>
      <p:sp>
        <p:nvSpPr>
          <p:cNvPr id="11" name="slideTitle"/>
          <p:cNvSpPr txBox="1">
            <a:spLocks noGrp="1"/>
          </p:cNvSpPr>
          <p:nvPr/>
        </p:nvSpPr>
        <p:spPr>
          <a:xfrm>
            <a:off x="365760" y="841248"/>
            <a:ext cx="8412480" cy="4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2600" b="1" dirty="0">
                <a:solidFill>
                  <a:srgbClr val="F1F5F9"/>
                </a:solidFill>
                <a:latin typeface="Calibri"/>
              </a:rPr>
              <a:t>The intelligence was always there. The infrastructure to act on it wasn’t.</a:t>
            </a:r>
          </a:p>
        </p:txBody>
      </p:sp>
      <p:sp>
        <p:nvSpPr>
          <p:cNvPr id="20" name="card1bg"/>
          <p:cNvSpPr>
            <a:spLocks noGrp="1"/>
          </p:cNvSpPr>
          <p:nvPr/>
        </p:nvSpPr>
        <p:spPr>
          <a:xfrm>
            <a:off x="365760" y="1450000"/>
            <a:ext cx="1610000" cy="22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21" name="card1accent"/>
          <p:cNvSpPr>
            <a:spLocks noGrp="1"/>
          </p:cNvSpPr>
          <p:nvPr/>
        </p:nvSpPr>
        <p:spPr>
          <a:xfrm>
            <a:off x="365760" y="1450000"/>
            <a:ext cx="1610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card1label"/>
          <p:cNvSpPr txBox="1">
            <a:spLocks noGrp="1"/>
          </p:cNvSpPr>
          <p:nvPr/>
        </p:nvSpPr>
        <p:spPr>
          <a:xfrm>
            <a:off x="400000" y="154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EF4444"/>
                </a:solidFill>
                <a:latin typeface="Consolas"/>
              </a:rPr>
              <a:t>EBOLA · W. AFRICA 2014–16</a:t>
            </a:r>
          </a:p>
        </p:txBody>
      </p:sp>
      <p:sp>
        <p:nvSpPr>
          <p:cNvPr id="23" name="card1cases"/>
          <p:cNvSpPr txBox="1">
            <a:spLocks noGrp="1"/>
          </p:cNvSpPr>
          <p:nvPr/>
        </p:nvSpPr>
        <p:spPr>
          <a:xfrm>
            <a:off x="400000" y="1770000"/>
            <a:ext cx="154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2800" b="1" dirty="0">
                <a:solidFill>
                  <a:srgbClr val="F1F5F9"/>
                </a:solidFill>
                <a:latin typeface="Calibri"/>
              </a:rPr>
              <a:t>28,616</a:t>
            </a:r>
          </a:p>
        </p:txBody>
      </p:sp>
      <p:sp>
        <p:nvSpPr>
          <p:cNvPr id="24" name="card1deaths"/>
          <p:cNvSpPr txBox="1">
            <a:spLocks noGrp="1"/>
          </p:cNvSpPr>
          <p:nvPr/>
        </p:nvSpPr>
        <p:spPr>
          <a:xfrm>
            <a:off x="400000" y="213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000" dirty="0">
                <a:solidFill>
                  <a:srgbClr val="94A3B8"/>
                </a:solidFill>
                <a:latin typeface="Calibri Light"/>
              </a:rPr>
              <a:t>11,310 deaths · CFR 40%</a:t>
            </a:r>
          </a:p>
        </p:txBody>
      </p:sp>
      <p:sp>
        <p:nvSpPr>
          <p:cNvPr id="25" name="card1context"/>
          <p:cNvSpPr txBox="1">
            <a:spLocks noGrp="1"/>
          </p:cNvSpPr>
          <p:nvPr/>
        </p:nvSpPr>
        <p:spPr>
          <a:xfrm>
            <a:off x="400000" y="2350000"/>
            <a:ext cx="1540000" cy="40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64748B"/>
                </a:solidFill>
                <a:latin typeface="Calibri Light"/>
              </a:rPr>
              <a:t>3+ months to international alert. Community transmission undetected for weeks.</a:t>
            </a:r>
          </a:p>
        </p:txBody>
      </p:sp>
      <p:sp>
        <p:nvSpPr>
          <p:cNvPr id="26" name="card1adv"/>
          <p:cNvSpPr txBox="1">
            <a:spLocks noGrp="1"/>
          </p:cNvSpPr>
          <p:nvPr/>
        </p:nvSpPr>
        <p:spPr>
          <a:xfrm>
            <a:off x="400000" y="2830000"/>
            <a:ext cx="1540000" cy="2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dirty="0">
                <a:solidFill>
                  <a:srgbClr val="EF4444"/>
                </a:solidFill>
                <a:latin typeface="Consolas"/>
              </a:rPr>
              <a:t>↗ Day 1 detection vs. 3-month lag</a:t>
            </a:r>
          </a:p>
        </p:txBody>
      </p:sp>
      <p:sp>
        <p:nvSpPr>
          <p:cNvPr id="30" name="card2bg"/>
          <p:cNvSpPr>
            <a:spLocks noGrp="1"/>
          </p:cNvSpPr>
          <p:nvPr/>
        </p:nvSpPr>
        <p:spPr>
          <a:xfrm>
            <a:off x="2026356" y="1450000"/>
            <a:ext cx="1610000" cy="22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31" name="card2accent"/>
          <p:cNvSpPr>
            <a:spLocks noGrp="1"/>
          </p:cNvSpPr>
          <p:nvPr/>
        </p:nvSpPr>
        <p:spPr>
          <a:xfrm>
            <a:off x="2026356" y="1450000"/>
            <a:ext cx="1610000" cy="73152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txBody>
          <a:bodyPr/>
          <a:lstStyle/>
          <a:p/>
        </p:txBody>
      </p:sp>
      <p:sp>
        <p:nvSpPr>
          <p:cNvPr id="32" name="card2label"/>
          <p:cNvSpPr txBox="1">
            <a:spLocks noGrp="1"/>
          </p:cNvSpPr>
          <p:nvPr/>
        </p:nvSpPr>
        <p:spPr>
          <a:xfrm>
            <a:off x="2060000" y="154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F97316"/>
                </a:solidFill>
                <a:latin typeface="Consolas"/>
              </a:rPr>
              <a:t>EBOLA · DRC 10TH 2018–20</a:t>
            </a:r>
          </a:p>
        </p:txBody>
      </p:sp>
      <p:sp>
        <p:nvSpPr>
          <p:cNvPr id="33" name="card2cases"/>
          <p:cNvSpPr txBox="1">
            <a:spLocks noGrp="1"/>
          </p:cNvSpPr>
          <p:nvPr/>
        </p:nvSpPr>
        <p:spPr>
          <a:xfrm>
            <a:off x="2060000" y="1770000"/>
            <a:ext cx="154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2800" b="1" dirty="0">
                <a:solidFill>
                  <a:srgbClr val="F1F5F9"/>
                </a:solidFill>
                <a:latin typeface="Calibri"/>
              </a:rPr>
              <a:t>3,481</a:t>
            </a:r>
          </a:p>
        </p:txBody>
      </p:sp>
      <p:sp>
        <p:nvSpPr>
          <p:cNvPr id="34" name="card2deaths"/>
          <p:cNvSpPr txBox="1">
            <a:spLocks noGrp="1"/>
          </p:cNvSpPr>
          <p:nvPr/>
        </p:nvSpPr>
        <p:spPr>
          <a:xfrm>
            <a:off x="2060000" y="213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000" dirty="0">
                <a:solidFill>
                  <a:srgbClr val="94A3B8"/>
                </a:solidFill>
                <a:latin typeface="Calibri Light"/>
              </a:rPr>
              <a:t>2,299 deaths · CFR 66%</a:t>
            </a:r>
          </a:p>
        </p:txBody>
      </p:sp>
      <p:sp>
        <p:nvSpPr>
          <p:cNvPr id="35" name="card2context"/>
          <p:cNvSpPr txBox="1">
            <a:spLocks noGrp="1"/>
          </p:cNvSpPr>
          <p:nvPr/>
        </p:nvSpPr>
        <p:spPr>
          <a:xfrm>
            <a:off x="2060000" y="2350000"/>
            <a:ext cx="1540000" cy="40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64748B"/>
                </a:solidFill>
                <a:latin typeface="Calibri Light"/>
              </a:rPr>
              <a:t>7–14 day district detection gap. Cross-border spread into Uganda detected late.</a:t>
            </a:r>
          </a:p>
        </p:txBody>
      </p:sp>
      <p:sp>
        <p:nvSpPr>
          <p:cNvPr id="36" name="card2adv"/>
          <p:cNvSpPr txBox="1">
            <a:spLocks noGrp="1"/>
          </p:cNvSpPr>
          <p:nvPr/>
        </p:nvSpPr>
        <p:spPr>
          <a:xfrm>
            <a:off x="2060000" y="2830000"/>
            <a:ext cx="1540000" cy="2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dirty="0">
                <a:solidFill>
                  <a:srgbClr val="F97316"/>
                </a:solidFill>
                <a:latin typeface="Consolas"/>
              </a:rPr>
              <a:t>↗ 96h cross-border lead time</a:t>
            </a:r>
          </a:p>
        </p:txBody>
      </p:sp>
      <p:sp>
        <p:nvSpPr>
          <p:cNvPr id="40" name="card3bg"/>
          <p:cNvSpPr>
            <a:spLocks noGrp="1"/>
          </p:cNvSpPr>
          <p:nvPr/>
        </p:nvSpPr>
        <p:spPr>
          <a:xfrm>
            <a:off x="3686952" y="1450000"/>
            <a:ext cx="1610000" cy="22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41" name="card3accent"/>
          <p:cNvSpPr>
            <a:spLocks noGrp="1"/>
          </p:cNvSpPr>
          <p:nvPr/>
        </p:nvSpPr>
        <p:spPr>
          <a:xfrm>
            <a:off x="3686952" y="1450000"/>
            <a:ext cx="1610000" cy="73152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txBody>
          <a:bodyPr/>
          <a:lstStyle/>
          <a:p/>
        </p:txBody>
      </p:sp>
      <p:sp>
        <p:nvSpPr>
          <p:cNvPr id="42" name="card3label"/>
          <p:cNvSpPr txBox="1">
            <a:spLocks noGrp="1"/>
          </p:cNvSpPr>
          <p:nvPr/>
        </p:nvSpPr>
        <p:spPr>
          <a:xfrm>
            <a:off x="3720000" y="154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A78BFA"/>
                </a:solidFill>
                <a:latin typeface="Consolas"/>
              </a:rPr>
              <a:t>MPOX CLADE I · DRC 2023–25</a:t>
            </a:r>
          </a:p>
        </p:txBody>
      </p:sp>
      <p:sp>
        <p:nvSpPr>
          <p:cNvPr id="43" name="card3cases"/>
          <p:cNvSpPr txBox="1">
            <a:spLocks noGrp="1"/>
          </p:cNvSpPr>
          <p:nvPr/>
        </p:nvSpPr>
        <p:spPr>
          <a:xfrm>
            <a:off x="3720000" y="1770000"/>
            <a:ext cx="154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2800" b="1" dirty="0">
                <a:solidFill>
                  <a:srgbClr val="F1F5F9"/>
                </a:solidFill>
                <a:latin typeface="Calibri"/>
              </a:rPr>
              <a:t>14,000+</a:t>
            </a:r>
          </a:p>
        </p:txBody>
      </p:sp>
      <p:sp>
        <p:nvSpPr>
          <p:cNvPr id="44" name="card3deaths"/>
          <p:cNvSpPr txBox="1">
            <a:spLocks noGrp="1"/>
          </p:cNvSpPr>
          <p:nvPr/>
        </p:nvSpPr>
        <p:spPr>
          <a:xfrm>
            <a:off x="3720000" y="213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000" dirty="0">
                <a:solidFill>
                  <a:srgbClr val="94A3B8"/>
                </a:solidFill>
                <a:latin typeface="Calibri Light"/>
              </a:rPr>
              <a:t>500+ deaths · CFR 3.5%</a:t>
            </a:r>
          </a:p>
        </p:txBody>
      </p:sp>
      <p:sp>
        <p:nvSpPr>
          <p:cNvPr id="45" name="card3context"/>
          <p:cNvSpPr txBox="1">
            <a:spLocks noGrp="1"/>
          </p:cNvSpPr>
          <p:nvPr/>
        </p:nvSpPr>
        <p:spPr>
          <a:xfrm>
            <a:off x="3720000" y="2350000"/>
            <a:ext cx="1540000" cy="40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64748B"/>
                </a:solidFill>
                <a:latin typeface="Calibri Light"/>
              </a:rPr>
              <a:t>Community detection gap weeks in rural zones. CHW network absent in epicentre.</a:t>
            </a:r>
          </a:p>
        </p:txBody>
      </p:sp>
      <p:sp>
        <p:nvSpPr>
          <p:cNvPr id="46" name="card3adv"/>
          <p:cNvSpPr txBox="1">
            <a:spLocks noGrp="1"/>
          </p:cNvSpPr>
          <p:nvPr/>
        </p:nvSpPr>
        <p:spPr>
          <a:xfrm>
            <a:off x="3720000" y="2830000"/>
            <a:ext cx="1540000" cy="2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dirty="0">
                <a:solidFill>
                  <a:srgbClr val="A78BFA"/>
                </a:solidFill>
                <a:latin typeface="Consolas"/>
              </a:rPr>
              <a:t>↗ Offline CHW closes rural gap</a:t>
            </a:r>
          </a:p>
        </p:txBody>
      </p:sp>
      <p:sp>
        <p:nvSpPr>
          <p:cNvPr id="50" name="card4bg"/>
          <p:cNvSpPr>
            <a:spLocks noGrp="1"/>
          </p:cNvSpPr>
          <p:nvPr/>
        </p:nvSpPr>
        <p:spPr>
          <a:xfrm>
            <a:off x="5347548" y="1450000"/>
            <a:ext cx="1610000" cy="22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51" name="card4accent"/>
          <p:cNvSpPr>
            <a:spLocks noGrp="1"/>
          </p:cNvSpPr>
          <p:nvPr/>
        </p:nvSpPr>
        <p:spPr>
          <a:xfrm>
            <a:off x="5347548" y="1450000"/>
            <a:ext cx="1610000" cy="7315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/>
          <a:lstStyle/>
          <a:p/>
        </p:txBody>
      </p:sp>
      <p:sp>
        <p:nvSpPr>
          <p:cNvPr id="52" name="card4label"/>
          <p:cNvSpPr txBox="1">
            <a:spLocks noGrp="1"/>
          </p:cNvSpPr>
          <p:nvPr/>
        </p:nvSpPr>
        <p:spPr>
          <a:xfrm>
            <a:off x="5380000" y="154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FBBF24"/>
                </a:solidFill>
                <a:latin typeface="Consolas"/>
              </a:rPr>
              <a:t>LASSA FEVER · NIGERIA 2019</a:t>
            </a:r>
          </a:p>
        </p:txBody>
      </p:sp>
      <p:sp>
        <p:nvSpPr>
          <p:cNvPr id="53" name="card4cases"/>
          <p:cNvSpPr txBox="1">
            <a:spLocks noGrp="1"/>
          </p:cNvSpPr>
          <p:nvPr/>
        </p:nvSpPr>
        <p:spPr>
          <a:xfrm>
            <a:off x="5380000" y="1770000"/>
            <a:ext cx="154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2800" b="1" dirty="0">
                <a:solidFill>
                  <a:srgbClr val="F1F5F9"/>
                </a:solidFill>
                <a:latin typeface="Calibri"/>
              </a:rPr>
              <a:t>839</a:t>
            </a:r>
          </a:p>
        </p:txBody>
      </p:sp>
      <p:sp>
        <p:nvSpPr>
          <p:cNvPr id="54" name="card4deaths"/>
          <p:cNvSpPr txBox="1">
            <a:spLocks noGrp="1"/>
          </p:cNvSpPr>
          <p:nvPr/>
        </p:nvSpPr>
        <p:spPr>
          <a:xfrm>
            <a:off x="5380000" y="213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000" dirty="0">
                <a:solidFill>
                  <a:srgbClr val="94A3B8"/>
                </a:solidFill>
                <a:latin typeface="Calibri Light"/>
              </a:rPr>
              <a:t>171 deaths · CFR 20%</a:t>
            </a:r>
          </a:p>
        </p:txBody>
      </p:sp>
      <p:sp>
        <p:nvSpPr>
          <p:cNvPr id="55" name="card4context"/>
          <p:cNvSpPr txBox="1">
            <a:spLocks noGrp="1"/>
          </p:cNvSpPr>
          <p:nvPr/>
        </p:nvSpPr>
        <p:spPr>
          <a:xfrm>
            <a:off x="5380000" y="2350000"/>
            <a:ext cx="1540000" cy="40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64748B"/>
                </a:solidFill>
                <a:latin typeface="Calibri Light"/>
              </a:rPr>
              <a:t>Hospital-centric detection. Community lag 14+ days. All 36 states affected.</a:t>
            </a:r>
          </a:p>
        </p:txBody>
      </p:sp>
      <p:sp>
        <p:nvSpPr>
          <p:cNvPr id="56" name="card4adv"/>
          <p:cNvSpPr txBox="1">
            <a:spLocks noGrp="1"/>
          </p:cNvSpPr>
          <p:nvPr/>
        </p:nvSpPr>
        <p:spPr>
          <a:xfrm>
            <a:off x="5380000" y="2830000"/>
            <a:ext cx="1540000" cy="2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dirty="0">
                <a:solidFill>
                  <a:srgbClr val="FBBF24"/>
                </a:solidFill>
                <a:latin typeface="Consolas"/>
              </a:rPr>
              <a:t>↗ Community detection in &lt;72h</a:t>
            </a:r>
          </a:p>
        </p:txBody>
      </p:sp>
      <p:sp>
        <p:nvSpPr>
          <p:cNvPr id="60" name="card5bg"/>
          <p:cNvSpPr>
            <a:spLocks noGrp="1"/>
          </p:cNvSpPr>
          <p:nvPr/>
        </p:nvSpPr>
        <p:spPr>
          <a:xfrm>
            <a:off x="7008144" y="1450000"/>
            <a:ext cx="1610000" cy="22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61" name="card5accent"/>
          <p:cNvSpPr>
            <a:spLocks noGrp="1"/>
          </p:cNvSpPr>
          <p:nvPr/>
        </p:nvSpPr>
        <p:spPr>
          <a:xfrm>
            <a:off x="7008144" y="1450000"/>
            <a:ext cx="1610000" cy="731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62" name="card5label"/>
          <p:cNvSpPr txBox="1">
            <a:spLocks noGrp="1"/>
          </p:cNvSpPr>
          <p:nvPr/>
        </p:nvSpPr>
        <p:spPr>
          <a:xfrm>
            <a:off x="7040000" y="154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b="1" dirty="0">
                <a:solidFill>
                  <a:srgbClr val="38BDF8"/>
                </a:solidFill>
                <a:latin typeface="Consolas"/>
              </a:rPr>
              <a:t>CHOLERA · DRC 2023</a:t>
            </a:r>
          </a:p>
        </p:txBody>
      </p:sp>
      <p:sp>
        <p:nvSpPr>
          <p:cNvPr id="63" name="card5cases"/>
          <p:cNvSpPr txBox="1">
            <a:spLocks noGrp="1"/>
          </p:cNvSpPr>
          <p:nvPr/>
        </p:nvSpPr>
        <p:spPr>
          <a:xfrm>
            <a:off x="7040000" y="1770000"/>
            <a:ext cx="154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2800" b="1" dirty="0">
                <a:solidFill>
                  <a:srgbClr val="F1F5F9"/>
                </a:solidFill>
                <a:latin typeface="Calibri"/>
              </a:rPr>
              <a:t>17,000+</a:t>
            </a:r>
          </a:p>
        </p:txBody>
      </p:sp>
      <p:sp>
        <p:nvSpPr>
          <p:cNvPr id="64" name="card5deaths"/>
          <p:cNvSpPr txBox="1">
            <a:spLocks noGrp="1"/>
          </p:cNvSpPr>
          <p:nvPr/>
        </p:nvSpPr>
        <p:spPr>
          <a:xfrm>
            <a:off x="7040000" y="2130000"/>
            <a:ext cx="1540000" cy="20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1000" dirty="0">
                <a:solidFill>
                  <a:srgbClr val="94A3B8"/>
                </a:solidFill>
                <a:latin typeface="Calibri Light"/>
              </a:rPr>
              <a:t>450+ deaths · CFR 2.6%</a:t>
            </a:r>
          </a:p>
        </p:txBody>
      </p:sp>
      <p:sp>
        <p:nvSpPr>
          <p:cNvPr id="65" name="card5context"/>
          <p:cNvSpPr txBox="1">
            <a:spLocks noGrp="1"/>
          </p:cNvSpPr>
          <p:nvPr/>
        </p:nvSpPr>
        <p:spPr>
          <a:xfrm>
            <a:off x="7040000" y="2350000"/>
            <a:ext cx="1540000" cy="400000"/>
          </a:xfrm>
          <a:prstGeom prst="rect">
            <a:avLst/>
          </a:prstGeom>
          <a:noFill/>
        </p:spPr>
        <p:txBody>
          <a:bodyPr anchor="t" wrap="square"/>
          <a:lstStyle/>
          <a:p>
            <a:r>
              <a:rPr lang="en-US" sz="900" dirty="0">
                <a:solidFill>
                  <a:srgbClr val="64748B"/>
                </a:solidFill>
                <a:latin typeface="Calibri Light"/>
              </a:rPr>
              <a:t>Cross-border spread via Lake Kivu corridor. Cross-referencing delayed response.</a:t>
            </a:r>
          </a:p>
        </p:txBody>
      </p:sp>
      <p:sp>
        <p:nvSpPr>
          <p:cNvPr id="66" name="card5adv"/>
          <p:cNvSpPr txBox="1">
            <a:spLocks noGrp="1"/>
          </p:cNvSpPr>
          <p:nvPr/>
        </p:nvSpPr>
        <p:spPr>
          <a:xfrm>
            <a:off x="7040000" y="2830000"/>
            <a:ext cx="1540000" cy="2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800" dirty="0">
                <a:solidFill>
                  <a:srgbClr val="38BDF8"/>
                </a:solidFill>
                <a:latin typeface="Consolas"/>
              </a:rPr>
              <a:t>↗ Corridor mobility tracking</a:t>
            </a:r>
          </a:p>
        </p:txBody>
      </p:sp>
      <p:sp>
        <p:nvSpPr>
          <p:cNvPr id="70" name="leftCalloutBg"/>
          <p:cNvSpPr>
            <a:spLocks noGrp="1"/>
          </p:cNvSpPr>
          <p:nvPr/>
        </p:nvSpPr>
        <p:spPr>
          <a:xfrm>
            <a:off x="365760" y="3830000"/>
            <a:ext cx="4023360" cy="7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71" name="leftCalloutAccent"/>
          <p:cNvSpPr>
            <a:spLocks noGrp="1"/>
          </p:cNvSpPr>
          <p:nvPr/>
        </p:nvSpPr>
        <p:spPr>
          <a:xfrm>
            <a:off x="365760" y="3830000"/>
            <a:ext cx="402336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txBody>
          <a:bodyPr/>
          <a:lstStyle/>
          <a:p/>
        </p:txBody>
      </p:sp>
      <p:sp>
        <p:nvSpPr>
          <p:cNvPr id="72" name="leftCalloutNumber"/>
          <p:cNvSpPr txBox="1">
            <a:spLocks noGrp="1"/>
          </p:cNvSpPr>
          <p:nvPr/>
        </p:nvSpPr>
        <p:spPr>
          <a:xfrm>
            <a:off x="400000" y="3920000"/>
            <a:ext cx="180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4400" b="1" dirty="0">
                <a:solidFill>
                  <a:srgbClr val="F1F5F9"/>
                </a:solidFill>
                <a:latin typeface="Calibri"/>
              </a:rPr>
              <a:t>14–21d</a:t>
            </a:r>
          </a:p>
        </p:txBody>
      </p:sp>
      <p:sp>
        <p:nvSpPr>
          <p:cNvPr id="73" name="leftCalloutLabel"/>
          <p:cNvSpPr txBox="1">
            <a:spLocks noGrp="1"/>
          </p:cNvSpPr>
          <p:nvPr/>
        </p:nvSpPr>
        <p:spPr>
          <a:xfrm>
            <a:off x="2260000" y="3900000"/>
            <a:ext cx="2100000" cy="6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900" dirty="0">
                <a:solidFill>
                  <a:srgbClr val="94A3B8"/>
                </a:solidFill>
                <a:latin typeface="Consolas"/>
              </a:rPr>
              <a:t>Median outbreak detection lag in low-resource settings without AI operational-intelligence infrastructure</a:t>
            </a:r>
          </a:p>
        </p:txBody>
      </p:sp>
      <p:sp>
        <p:nvSpPr>
          <p:cNvPr id="80" name="rightCalloutBg"/>
          <p:cNvSpPr>
            <a:spLocks noGrp="1"/>
          </p:cNvSpPr>
          <p:nvPr/>
        </p:nvSpPr>
        <p:spPr>
          <a:xfrm>
            <a:off x="4756800" y="3830000"/>
            <a:ext cx="4023360" cy="75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81" name="rightCalloutAccent"/>
          <p:cNvSpPr>
            <a:spLocks noGrp="1"/>
          </p:cNvSpPr>
          <p:nvPr/>
        </p:nvSpPr>
        <p:spPr>
          <a:xfrm>
            <a:off x="4756800" y="3830000"/>
            <a:ext cx="4023360" cy="7315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/>
          <a:lstStyle/>
          <a:p/>
        </p:txBody>
      </p:sp>
      <p:sp>
        <p:nvSpPr>
          <p:cNvPr id="82" name="rightCalloutNumber"/>
          <p:cNvSpPr txBox="1">
            <a:spLocks noGrp="1"/>
          </p:cNvSpPr>
          <p:nvPr/>
        </p:nvSpPr>
        <p:spPr>
          <a:xfrm>
            <a:off x="4790000" y="3920000"/>
            <a:ext cx="1500000" cy="350000"/>
          </a:xfrm>
          <a:prstGeom prst="rect">
            <a:avLst/>
          </a:prstGeom>
          <a:noFill/>
        </p:spPr>
        <p:txBody>
          <a:bodyPr anchor="ctr"/>
          <a:lstStyle/>
          <a:p>
            <a:r>
              <a:rPr lang="en-US" sz="4400" b="1" dirty="0">
                <a:solidFill>
                  <a:srgbClr val="F1F5F9"/>
                </a:solidFill>
                <a:latin typeface="Calibri"/>
              </a:rPr>
              <a:t>$4.3B</a:t>
            </a:r>
          </a:p>
        </p:txBody>
      </p:sp>
      <p:sp>
        <p:nvSpPr>
          <p:cNvPr id="83" name="rightCalloutLabel"/>
          <p:cNvSpPr txBox="1">
            <a:spLocks noGrp="1"/>
          </p:cNvSpPr>
          <p:nvPr/>
        </p:nvSpPr>
        <p:spPr>
          <a:xfrm>
            <a:off x="6350000" y="3900000"/>
            <a:ext cx="2390000" cy="650000"/>
          </a:xfrm>
          <a:prstGeom prst="rect">
            <a:avLst/>
          </a:prstGeom>
          <a:noFill/>
        </p:spPr>
        <p:txBody>
          <a:bodyPr anchor="ctr" wrap="square"/>
          <a:lstStyle/>
          <a:p>
            <a:r>
              <a:rPr lang="en-US" sz="900" dirty="0">
                <a:solidFill>
                  <a:srgbClr val="94A3B8"/>
                </a:solidFill>
                <a:latin typeface="Consolas"/>
              </a:rPr>
              <a:t>Estimated cost of West Africa Ebola response 2014–16. Moving faster than the outbreak is not humanitarian only — it is economically irreversible.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CONFIDENTIAL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Strategic Context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5486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· WHY NOW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84124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forces converge. The window to build this infrastructure is open.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2743200" cy="26060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65760" y="1600200"/>
            <a:ext cx="2743200" cy="7315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54864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ACCELERATING SPILLOVER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48640" y="21031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Spillover is no longer rare.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Zoonotic spillover events have more than doubled since 2000. Climate, urbanization, and ungoverned spaces are widening the human–wildlife interface across sub-Saharan Africa.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0" y="1600200"/>
            <a:ext cx="2743200" cy="26060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3200400" y="1600200"/>
            <a:ext cx="2743200" cy="73152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338328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60A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INSTITUTIONAL MANDATE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83280" y="21031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+ Africa CDC align.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338328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WHO’s IHR (2005) review prioritises sub-72h detection. Africa CDC’s 2063 vision is built on continental surveillance interoperability — VitaAlert is purpose-built for that operating model.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035040" y="1600200"/>
            <a:ext cx="2743200" cy="26060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035040" y="1600200"/>
            <a:ext cx="2743200" cy="73152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621792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DONOR ALIGNMENT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17920" y="21031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funding ecosystem is open.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21792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Gates, Wellcome, Grand Challenges Canada, Google.org, and Africa CDC innovation funds are all actively seeking field-deployable AI infrastructure for pandemic preparedness.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434340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FUNDING ECOSYSTEM IN VIEW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65760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11480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1780032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1825752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WELLCOME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194304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3240024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GRAND CHALLENGES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08576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4654296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GOOGLE.ORG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022848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FBBF24"/>
            </a:solidFill>
            <a:prstDash val="solid"/>
          </a:ln>
        </p:spPr>
        <p:txBody>
          <a:bodyPr/>
          <a:p/>
        </p:txBody>
      </p:sp>
      <p:sp>
        <p:nvSpPr>
          <p:cNvPr id="37" name="Text 35"/>
          <p:cNvSpPr/>
          <p:nvPr/>
        </p:nvSpPr>
        <p:spPr>
          <a:xfrm>
            <a:off x="6068568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AFRICA CDC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437120" y="4572000"/>
            <a:ext cx="1341120" cy="237744"/>
          </a:xfrm>
          <a:prstGeom prst="rect">
            <a:avLst/>
          </a:prstGeom>
          <a:solidFill>
            <a:srgbClr val="161D28"/>
          </a:solidFill>
          <a:ln w="9525">
            <a:solidFill>
              <a:srgbClr val="FBBF24"/>
            </a:solidFill>
            <a:prstDash val="solid"/>
          </a:ln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7482840" y="4572000"/>
            <a:ext cx="1249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+ UNICEF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CONFIDENTIAL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The Ask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5486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· THE ASK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84124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deployment in the DRC–Uganda Albertine corridor.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4114800" cy="128016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65760" y="1600200"/>
            <a:ext cx="54864" cy="1280160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50292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GEOGRAPHY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" y="19202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DRC · Uganda Albertine corridor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2920" y="231343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Real Ebola/Marburg recurrence zone. Active WHO/Africa CDC operational footprint. High-impact, demonstrable epidemiology. Cross-border by design.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617720" y="1600200"/>
            <a:ext cx="4114800" cy="128016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4617720" y="1600200"/>
            <a:ext cx="54864" cy="128016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475488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TIMELINE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754880" y="19202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phased deployment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54880" y="231343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M0–3: ministry alignment + CHW network mapping. M3–9: district pilot, AI tuning, operator training. M9–18: corridor scale-up, evaluation, AAR.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3017520"/>
            <a:ext cx="4114800" cy="128016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365760" y="3017520"/>
            <a:ext cx="54864" cy="1280160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502920" y="310896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60A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PARTNERS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02920" y="33375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MoH + WHO + Africa CDC + NGOs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02920" y="373075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DRC + UGA Ministries of Health. WHO AFRO. Africa CDC. NGO field partners (MSF, IRC, Red Cross). Academic eval partner (TBD).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17720" y="3017520"/>
            <a:ext cx="4114800" cy="128016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4617720" y="3017520"/>
            <a:ext cx="54864" cy="1280160"/>
          </a:xfrm>
          <a:prstGeom prst="rect">
            <a:avLst/>
          </a:prstGeom>
          <a:solidFill>
            <a:srgbClr val="22C55E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754880" y="310896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FUNDING ASK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754880" y="33375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Catalytic grant + technical partner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754880" y="373075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Target $1.8M–3.0M USD over 18 months for pilot deployment, AI infrastructure, field operations, and rigorous evaluation. Sized for catalytic, not full programmatic.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65760" y="4416552"/>
            <a:ext cx="8412480" cy="274320"/>
          </a:xfrm>
          <a:prstGeom prst="rect">
            <a:avLst/>
          </a:prstGeom>
          <a:solidFill>
            <a:srgbClr val="11161F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365760" y="441655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i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Built for the next outbreak — wherever and whenever it begins.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CONFIDENTIAL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The Response Gap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5486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· THE PROBLEM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84124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epidemic response gap, in three numbers.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365760" y="1828800"/>
            <a:ext cx="2743200" cy="13716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502920" y="196596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14–21d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02920" y="26517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Median lag from index case to outbreak alert in low-resource settings (synthesis of WHO IDSR + post-event reviews).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0" y="1828800"/>
            <a:ext cx="2743200" cy="13716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337560" y="196596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&lt;72h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3337560" y="26517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Detection target needed to contain a Filovirus or Mpox outbreak before exponential phase (WHO operational guidance).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1828800"/>
            <a:ext cx="2743200" cy="13716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6172200" y="196596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3.5×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6172200" y="26517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Growth in zoonotic spillover events since 2000, driven by climate, urbanization, migration (peer-reviewed estimates).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3520440"/>
            <a:ext cx="8412480" cy="9144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548640" y="361188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infrastructure to close this gap doesn’t exist yet. Existing tools are paper-based, web-only, or hospital-centric — none turn field reports into a forecast of where the outbreak is heading or coordinate the response across borders. None are AI-augmented, offline-first, and built for community health workers operating across borders.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CONFIDENTIAL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Platform Architecture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5486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· THE PLATFORM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841248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operational layers. Built mobile-first, AI-augmented, offline-resilient.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365760" y="1691640"/>
            <a:ext cx="2011680" cy="27432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65760" y="1691640"/>
            <a:ext cx="2011680" cy="73152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530352" y="187452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FIELD LAYER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30352" y="2148840"/>
            <a:ext cx="16824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Offline-first reporting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30352" y="2743200"/>
            <a:ext cx="168249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Android app for community health workers. Suspected case form, symptoms checklist, exposure history, GPS, photo + voice notes. Stores locally, syncs when connectivity returns. Multilingual (EN/FR/SW).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468880" y="1691640"/>
            <a:ext cx="2011680" cy="27432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2468880" y="1691640"/>
            <a:ext cx="2011680" cy="73152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2633472" y="187452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60A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INTELLIGENCE LAYER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633472" y="2148840"/>
            <a:ext cx="16824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risk + cluster engine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2633472" y="2743200"/>
            <a:ext cx="168249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Risk scoring with full explainability. Cluster detection from contact graph density. Super-spreader identification. Cross-border movement inference. Counterfactual modeling for intervention impact.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0" y="1691640"/>
            <a:ext cx="2011680" cy="27432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4572000" y="1691640"/>
            <a:ext cx="2011680" cy="73152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4736592" y="187452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OPERATIONS LAYER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736592" y="2148840"/>
            <a:ext cx="16824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Mission-control dashboard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736592" y="2743200"/>
            <a:ext cx="168249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geospatial outbreak view. Contact transmission network. Resource stress modeling (PPE, beds, clinics). Cross-border activity tracking. Timeline replay for retrospective analysis.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675120" y="1691640"/>
            <a:ext cx="2011680" cy="27432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675120" y="1691640"/>
            <a:ext cx="2011680" cy="73152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6839712" y="187452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COORDINATION LAYER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39712" y="2148840"/>
            <a:ext cx="16824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Multi-stakeholder workflow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839712" y="2743200"/>
            <a:ext cx="168249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operational recommendations with approval workflow. Cross-border bilateral coordination. WHO/Africa CDC notification pathways. Donor visibility dashboards. Audit trail for IHR (2005) reporting.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HeaderBar"/>
          <p:cNvSpPr>
            <a:spLocks noGrp="1"/>
          </p:cNvSpPr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HeaderAccent"/>
          <p:cNvSpPr>
            <a:spLocks noGrp="1"/>
          </p:cNvSpPr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HeaderTitle"/>
          <p:cNvSpPr>
            <a:spLocks noGrp="1"/>
          </p:cNvSpPr>
          <p:nvPr/>
        </p:nvSpPr>
        <p:spPr>
          <a:xfrm>
            <a:off x="566928" y="54864"/>
            <a:ext cx="3000000" cy="25603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900" b="1" dirty="0">
                <a:solidFill>
                  <a:srgbClr val="CBD5E1"/>
                </a:solidFill>
                <a:latin typeface="Calibri"/>
              </a:rPr>
              <a:t>VITAALERT HEALTH GRID</a:t>
            </a:r>
          </a:p>
        </p:txBody>
      </p:sp>
      <p:sp>
        <p:nvSpPr>
          <p:cNvPr id="5" name="HeaderRight"/>
          <p:cNvSpPr>
            <a:spLocks noGrp="1"/>
          </p:cNvSpPr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800" b="0" dirty="0">
                <a:solidFill>
                  <a:srgbClr val="FBBF24"/>
                </a:solidFill>
                <a:latin typeface="Consolas"/>
              </a:rPr>
              <a:t>OPERATIONAL DEMO · SIMULATED DATA · PROTOTYPE · CONFIDENTIAL</a:t>
            </a:r>
          </a:p>
        </p:txBody>
      </p:sp>
      <p:sp>
        <p:nvSpPr>
          <p:cNvPr id="6" name="FooterBar"/>
          <p:cNvSpPr>
            <a:spLocks noGrp="1"/>
          </p:cNvSpPr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FooterSep"/>
          <p:cNvSpPr>
            <a:spLocks noGrp="1"/>
          </p:cNvSpPr>
          <p:nvPr/>
        </p:nvSpPr>
        <p:spPr>
          <a:xfrm>
            <a:off x="0" y="4850892"/>
            <a:ext cx="9144000" cy="3175"/>
          </a:xfrm>
          <a:prstGeom prst="rect">
            <a:avLst/>
          </a:prstGeom>
          <a:solidFill>
            <a:srgbClr val="1F2A38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FooterLeft"/>
          <p:cNvSpPr>
            <a:spLocks noGrp="1"/>
          </p:cNvSpPr>
          <p:nvPr/>
        </p:nvSpPr>
        <p:spPr>
          <a:xfrm>
            <a:off x="365760" y="4869180"/>
            <a:ext cx="5000000" cy="25603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800" b="0" dirty="0">
                <a:solidFill>
                  <a:srgbClr val="64748B"/>
                </a:solidFill>
                <a:latin typeface="Consolas"/>
              </a:rPr>
              <a:t>VitaAlert Health Grid · Pitch Deck · Disease Mitigation Framework</a:t>
            </a:r>
          </a:p>
        </p:txBody>
      </p:sp>
      <p:sp>
        <p:nvSpPr>
          <p:cNvPr id="9" name="FooterPage"/>
          <p:cNvSpPr>
            <a:spLocks noGrp="1"/>
          </p:cNvSpPr>
          <p:nvPr/>
        </p:nvSpPr>
        <p:spPr>
          <a:xfrm>
            <a:off x="7955280" y="486918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900" b="0" dirty="0">
                <a:solidFill>
                  <a:srgbClr val="94A3B8"/>
                </a:solidFill>
                <a:latin typeface="Consolas"/>
              </a:rPr>
              <a:t>04 / 13</a:t>
            </a:r>
          </a:p>
        </p:txBody>
      </p:sp>
      <p:sp>
        <p:nvSpPr>
          <p:cNvPr id="10" name="SectionLabel"/>
          <p:cNvSpPr>
            <a:spLocks noGrp="1"/>
          </p:cNvSpPr>
          <p:nvPr/>
        </p:nvSpPr>
        <p:spPr>
          <a:xfrm>
            <a:off x="365760" y="548640"/>
            <a:ext cx="8412480" cy="25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100" b="1" dirty="0">
                <a:solidFill>
                  <a:srgbClr val="38BDF8"/>
                </a:solidFill>
                <a:latin typeface="Consolas"/>
              </a:rPr>
              <a:t>03 · DISEASE MITIGATION</a:t>
            </a:r>
          </a:p>
        </p:txBody>
      </p:sp>
      <p:sp>
        <p:nvSpPr>
          <p:cNvPr id="11" name="SlideTitle"/>
          <p:cNvSpPr>
            <a:spLocks noGrp="1"/>
          </p:cNvSpPr>
          <p:nvPr/>
        </p:nvSpPr>
        <p:spPr>
          <a:xfrm>
            <a:off x="365760" y="841248"/>
            <a:ext cx="8412480" cy="55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/>
            <a:r>
              <a:rPr lang="en-US" sz="3000" b="1" dirty="0">
                <a:solidFill>
                  <a:srgbClr val="F1F5F9"/>
                </a:solidFill>
                <a:latin typeface="Calibri"/>
              </a:rPr>
              <a:t>Six intervention points across the outbreak lifecycle.</a:t>
            </a:r>
          </a:p>
        </p:txBody>
      </p:sp>
      <p:sp>
        <p:nvSpPr>
          <p:cNvPr id="12" name="Card1Bg"/>
          <p:cNvSpPr>
            <a:spLocks noGrp="1"/>
          </p:cNvSpPr>
          <p:nvPr/>
        </p:nvSpPr>
        <p:spPr>
          <a:xfrm>
            <a:off x="365760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13" name="Card1Accent"/>
          <p:cNvSpPr>
            <a:spLocks noGrp="1"/>
          </p:cNvSpPr>
          <p:nvPr/>
        </p:nvSpPr>
        <p:spPr>
          <a:xfrm>
            <a:off x="365760" y="1500000"/>
            <a:ext cx="1330000" cy="7315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Card1Label"/>
          <p:cNvSpPr>
            <a:spLocks noGrp="1"/>
          </p:cNvSpPr>
          <p:nvPr/>
        </p:nvSpPr>
        <p:spPr>
          <a:xfrm>
            <a:off x="365760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38BDF8"/>
                </a:solidFill>
                <a:latin typeface="Consolas"/>
              </a:rPr>
              <a:t>SPILLOVER DETECTION</a:t>
            </a:r>
          </a:p>
        </p:txBody>
      </p:sp>
      <p:sp>
        <p:nvSpPr>
          <p:cNvPr id="15" name="Card1Heading"/>
          <p:cNvSpPr>
            <a:spLocks noGrp="1"/>
          </p:cNvSpPr>
          <p:nvPr/>
        </p:nvSpPr>
        <p:spPr>
          <a:xfrm>
            <a:off x="365760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AI risk score in &lt;3s</a:t>
            </a:r>
          </a:p>
        </p:txBody>
      </p:sp>
      <p:sp>
        <p:nvSpPr>
          <p:cNvPr id="16" name="Card1Body"/>
          <p:cNvSpPr>
            <a:spLocks noGrp="1"/>
          </p:cNvSpPr>
          <p:nvPr/>
        </p:nvSpPr>
        <p:spPr>
          <a:xfrm>
            <a:off x="365760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Symptoms, exposure history, and outbreak proximity combined into CRITICAL-to-LOW score at CHW submit. No connectivity required.</a:t>
            </a:r>
          </a:p>
        </p:txBody>
      </p:sp>
      <p:sp>
        <p:nvSpPr>
          <p:cNvPr id="17" name="Card2Bg"/>
          <p:cNvSpPr>
            <a:spLocks noGrp="1"/>
          </p:cNvSpPr>
          <p:nvPr/>
        </p:nvSpPr>
        <p:spPr>
          <a:xfrm>
            <a:off x="1755856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18" name="Card2Accent"/>
          <p:cNvSpPr>
            <a:spLocks noGrp="1"/>
          </p:cNvSpPr>
          <p:nvPr/>
        </p:nvSpPr>
        <p:spPr>
          <a:xfrm>
            <a:off x="1755856" y="1500000"/>
            <a:ext cx="1330000" cy="73152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Card2Label"/>
          <p:cNvSpPr>
            <a:spLocks noGrp="1"/>
          </p:cNvSpPr>
          <p:nvPr/>
        </p:nvSpPr>
        <p:spPr>
          <a:xfrm>
            <a:off x="1755856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60A5FA"/>
                </a:solidFill>
                <a:latin typeface="Consolas"/>
              </a:rPr>
              <a:t>COMMUNITY SPREAD</a:t>
            </a:r>
          </a:p>
        </p:txBody>
      </p:sp>
      <p:sp>
        <p:nvSpPr>
          <p:cNvPr id="20" name="Card2Heading"/>
          <p:cNvSpPr>
            <a:spLocks noGrp="1"/>
          </p:cNvSpPr>
          <p:nvPr/>
        </p:nvSpPr>
        <p:spPr>
          <a:xfrm>
            <a:off x="1755856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Contact graph clustering</a:t>
            </a:r>
          </a:p>
        </p:txBody>
      </p:sp>
      <p:sp>
        <p:nvSpPr>
          <p:cNvPr id="21" name="Card2Body"/>
          <p:cNvSpPr>
            <a:spLocks noGrp="1"/>
          </p:cNvSpPr>
          <p:nvPr/>
        </p:nvSpPr>
        <p:spPr>
          <a:xfrm>
            <a:off x="1755856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Household, funeral, and market exposure events mapped in real-time. Cluster density scoring flags escalation risk before hospital presentation.</a:t>
            </a:r>
          </a:p>
        </p:txBody>
      </p:sp>
      <p:sp>
        <p:nvSpPr>
          <p:cNvPr id="22" name="Card3Bg"/>
          <p:cNvSpPr>
            <a:spLocks noGrp="1"/>
          </p:cNvSpPr>
          <p:nvPr/>
        </p:nvSpPr>
        <p:spPr>
          <a:xfrm>
            <a:off x="3145952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23" name="Card3Accent"/>
          <p:cNvSpPr>
            <a:spLocks noGrp="1"/>
          </p:cNvSpPr>
          <p:nvPr/>
        </p:nvSpPr>
        <p:spPr>
          <a:xfrm>
            <a:off x="3145952" y="1500000"/>
            <a:ext cx="1330000" cy="73152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/>
          <a:lstStyle/>
          <a:p/>
        </p:txBody>
      </p:sp>
      <p:sp>
        <p:nvSpPr>
          <p:cNvPr id="24" name="Card3Label"/>
          <p:cNvSpPr>
            <a:spLocks noGrp="1"/>
          </p:cNvSpPr>
          <p:nvPr/>
        </p:nvSpPr>
        <p:spPr>
          <a:xfrm>
            <a:off x="3145952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FBBF24"/>
                </a:solidFill>
                <a:latin typeface="Consolas"/>
              </a:rPr>
              <a:t>CROSS-BORDER MOVEMENT</a:t>
            </a:r>
          </a:p>
        </p:txBody>
      </p:sp>
      <p:sp>
        <p:nvSpPr>
          <p:cNvPr id="25" name="Card3Heading"/>
          <p:cNvSpPr>
            <a:spLocks noGrp="1"/>
          </p:cNvSpPr>
          <p:nvPr/>
        </p:nvSpPr>
        <p:spPr>
          <a:xfrm>
            <a:off x="3145952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IHR alert in &lt;1h</a:t>
            </a:r>
          </a:p>
        </p:txBody>
      </p:sp>
      <p:sp>
        <p:nvSpPr>
          <p:cNvPr id="26" name="Card3Body"/>
          <p:cNvSpPr>
            <a:spLocks noGrp="1"/>
          </p:cNvSpPr>
          <p:nvPr/>
        </p:nvSpPr>
        <p:spPr>
          <a:xfrm>
            <a:off x="3145952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Cell-tower colocation and cargo manifest cross-referencing detects border crossings. IHR (2005) bilateral notification triggers automatically.</a:t>
            </a:r>
          </a:p>
        </p:txBody>
      </p:sp>
      <p:sp>
        <p:nvSpPr>
          <p:cNvPr id="27" name="Card4Bg"/>
          <p:cNvSpPr>
            <a:spLocks noGrp="1"/>
          </p:cNvSpPr>
          <p:nvPr/>
        </p:nvSpPr>
        <p:spPr>
          <a:xfrm>
            <a:off x="4536048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28" name="Card4Accent"/>
          <p:cNvSpPr>
            <a:spLocks noGrp="1"/>
          </p:cNvSpPr>
          <p:nvPr/>
        </p:nvSpPr>
        <p:spPr>
          <a:xfrm>
            <a:off x="4536048" y="1500000"/>
            <a:ext cx="1330000" cy="73152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txBody>
          <a:bodyPr/>
          <a:lstStyle/>
          <a:p/>
        </p:txBody>
      </p:sp>
      <p:sp>
        <p:nvSpPr>
          <p:cNvPr id="29" name="Card4Label"/>
          <p:cNvSpPr>
            <a:spLocks noGrp="1"/>
          </p:cNvSpPr>
          <p:nvPr/>
        </p:nvSpPr>
        <p:spPr>
          <a:xfrm>
            <a:off x="4536048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F97316"/>
                </a:solidFill>
                <a:latin typeface="Consolas"/>
              </a:rPr>
              <a:t>CLUSTER AMPLIFICATION</a:t>
            </a:r>
          </a:p>
        </p:txBody>
      </p:sp>
      <p:sp>
        <p:nvSpPr>
          <p:cNvPr id="30" name="Card4Heading"/>
          <p:cNvSpPr>
            <a:spLocks noGrp="1"/>
          </p:cNvSpPr>
          <p:nvPr/>
        </p:nvSpPr>
        <p:spPr>
          <a:xfrm>
            <a:off x="4536048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Super-spreader detection</a:t>
            </a:r>
          </a:p>
        </p:txBody>
      </p:sp>
      <p:sp>
        <p:nvSpPr>
          <p:cNvPr id="31" name="Card4Body"/>
          <p:cNvSpPr>
            <a:spLocks noGrp="1"/>
          </p:cNvSpPr>
          <p:nvPr/>
        </p:nvSpPr>
        <p:spPr>
          <a:xfrm>
            <a:off x="4536048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Concentration index ≥ 0.30 flags high-density nodes. Retrospective interview and market closure assessment triggered in under 1 hour.</a:t>
            </a:r>
          </a:p>
        </p:txBody>
      </p:sp>
      <p:sp>
        <p:nvSpPr>
          <p:cNvPr id="32" name="Card5Bg"/>
          <p:cNvSpPr>
            <a:spLocks noGrp="1"/>
          </p:cNvSpPr>
          <p:nvPr/>
        </p:nvSpPr>
        <p:spPr>
          <a:xfrm>
            <a:off x="5926144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33" name="Card5Accent"/>
          <p:cNvSpPr>
            <a:spLocks noGrp="1"/>
          </p:cNvSpPr>
          <p:nvPr/>
        </p:nvSpPr>
        <p:spPr>
          <a:xfrm>
            <a:off x="5926144" y="1500000"/>
            <a:ext cx="1330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txBody>
          <a:bodyPr/>
          <a:lstStyle/>
          <a:p/>
        </p:txBody>
      </p:sp>
      <p:sp>
        <p:nvSpPr>
          <p:cNvPr id="34" name="Card5Label"/>
          <p:cNvSpPr>
            <a:spLocks noGrp="1"/>
          </p:cNvSpPr>
          <p:nvPr/>
        </p:nvSpPr>
        <p:spPr>
          <a:xfrm>
            <a:off x="5926144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EF4444"/>
                </a:solidFill>
                <a:latin typeface="Consolas"/>
              </a:rPr>
              <a:t>RESOURCE SATURATION</a:t>
            </a:r>
          </a:p>
        </p:txBody>
      </p:sp>
      <p:sp>
        <p:nvSpPr>
          <p:cNvPr id="35" name="Card5Heading"/>
          <p:cNvSpPr>
            <a:spLocks noGrp="1"/>
          </p:cNvSpPr>
          <p:nvPr/>
        </p:nvSpPr>
        <p:spPr>
          <a:xfrm>
            <a:off x="5926144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7-day supply forecast</a:t>
            </a:r>
          </a:p>
        </p:txBody>
      </p:sp>
      <p:sp>
        <p:nvSpPr>
          <p:cNvPr id="36" name="Card5Body"/>
          <p:cNvSpPr>
            <a:spLocks noGrp="1"/>
          </p:cNvSpPr>
          <p:nvPr/>
        </p:nvSpPr>
        <p:spPr>
          <a:xfrm>
            <a:off x="5926144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PPE, isolation beds, and clinic capacity stress-modeled 7 days ahead. ETU utilization alerts route to nearest available response infrastructure.</a:t>
            </a:r>
          </a:p>
        </p:txBody>
      </p:sp>
      <p:sp>
        <p:nvSpPr>
          <p:cNvPr id="37" name="Card6Bg"/>
          <p:cNvSpPr>
            <a:spLocks noGrp="1"/>
          </p:cNvSpPr>
          <p:nvPr/>
        </p:nvSpPr>
        <p:spPr>
          <a:xfrm>
            <a:off x="7316240" y="1500000"/>
            <a:ext cx="1330000" cy="300000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</a:ln>
        </p:spPr>
        <p:txBody>
          <a:bodyPr/>
          <a:lstStyle/>
          <a:p/>
        </p:txBody>
      </p:sp>
      <p:sp>
        <p:nvSpPr>
          <p:cNvPr id="38" name="Card6Accent"/>
          <p:cNvSpPr>
            <a:spLocks noGrp="1"/>
          </p:cNvSpPr>
          <p:nvPr/>
        </p:nvSpPr>
        <p:spPr>
          <a:xfrm>
            <a:off x="7316240" y="1500000"/>
            <a:ext cx="1330000" cy="73152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txBody>
          <a:bodyPr/>
          <a:lstStyle/>
          <a:p/>
        </p:txBody>
      </p:sp>
      <p:sp>
        <p:nvSpPr>
          <p:cNvPr id="39" name="Card6Label"/>
          <p:cNvSpPr>
            <a:spLocks noGrp="1"/>
          </p:cNvSpPr>
          <p:nvPr/>
        </p:nvSpPr>
        <p:spPr>
          <a:xfrm>
            <a:off x="7316240" y="1620000"/>
            <a:ext cx="1330000" cy="200000"/>
          </a:xfrm>
          <a:prstGeom prst="rect">
            <a:avLst/>
          </a:prstGeom>
          <a:noFill/>
          <a:ln>
            <a:noFill/>
          </a:ln>
        </p:spPr>
        <p:txBody>
          <a:bodyPr anchor="ctr" lIns="91440" rIns="91440"/>
          <a:lstStyle/>
          <a:p>
            <a:pPr algn="l"/>
            <a:r>
              <a:rPr lang="en-US" sz="800" b="1" dirty="0">
                <a:solidFill>
                  <a:srgbClr val="A78BFA"/>
                </a:solidFill>
                <a:latin typeface="Consolas"/>
              </a:rPr>
              <a:t>COORDINATED RESPONSE</a:t>
            </a:r>
          </a:p>
        </p:txBody>
      </p:sp>
      <p:sp>
        <p:nvSpPr>
          <p:cNvPr id="40" name="Card6Heading"/>
          <p:cNvSpPr>
            <a:spLocks noGrp="1"/>
          </p:cNvSpPr>
          <p:nvPr/>
        </p:nvSpPr>
        <p:spPr>
          <a:xfrm>
            <a:off x="7316240" y="1860000"/>
            <a:ext cx="1330000" cy="35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1200" b="1" dirty="0">
                <a:solidFill>
                  <a:srgbClr val="F1F5F9"/>
                </a:solidFill>
                <a:latin typeface="Calibri"/>
              </a:rPr>
              <a:t>Ring vax + IPC deploy</a:t>
            </a:r>
          </a:p>
        </p:txBody>
      </p:sp>
      <p:sp>
        <p:nvSpPr>
          <p:cNvPr id="41" name="Card6Body"/>
          <p:cNvSpPr>
            <a:spLocks noGrp="1"/>
          </p:cNvSpPr>
          <p:nvPr/>
        </p:nvSpPr>
        <p:spPr>
          <a:xfrm>
            <a:off x="7316240" y="2240000"/>
            <a:ext cx="1330000" cy="2200000"/>
          </a:xfrm>
          <a:prstGeom prst="rect">
            <a:avLst/>
          </a:prstGeom>
          <a:noFill/>
          <a:ln>
            <a:noFill/>
          </a:ln>
        </p:spPr>
        <p:txBody>
          <a:bodyPr anchor="t" lIns="91440" rIns="91440" wrap="square"/>
          <a:lstStyle/>
          <a:p>
            <a:pPr algn="l"/>
            <a:r>
              <a:rPr lang="en-US" sz="950" b="0" dirty="0">
                <a:solidFill>
                  <a:srgbClr val="94A3B8"/>
                </a:solidFill>
                <a:latin typeface="Calibri Light"/>
              </a:rPr>
              <a:t>Ranked interventions proposed with counterfactual impact modeling. Human approval gate ensures AI augments — never replaces — the operator.</a:t>
            </a:r>
          </a:p>
        </p:txBody>
      </p:sp>
      <p:sp>
        <p:nvSpPr>
          <p:cNvPr id="42" name="DiseasePills"/>
          <p:cNvSpPr>
            <a:spLocks noGrp="1"/>
          </p:cNvSpPr>
          <p:nvPr/>
        </p:nvSpPr>
        <p:spPr>
          <a:xfrm>
            <a:off x="365760" y="4620000"/>
            <a:ext cx="8412480" cy="20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900" b="1" dirty="0">
                <a:solidFill>
                  <a:srgbClr val="64748B"/>
                </a:solidFill>
                <a:latin typeface="Consolas"/>
              </a:rPr>
              <a:t>DISEASE MODES: EBOLA  ·  MARBURG  ·  CHOLERA  ·  MPOX  ·  LASSA FEVER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OPERATIONAL DEMO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Day 1 · Detection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13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502920"/>
            <a:ext cx="1554480" cy="457200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5029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502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11680" y="5029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DETECTION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7772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community health worker spots an index case.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5760" y="1417320"/>
            <a:ext cx="5120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CHW in Kasenyi (DRC, Albertine corridor) submits a suspected case: fever 39.4°C, hemorrhagic symptoms, recent funeral attendance.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Report is captured offline on Android, geo-tagged, time-stamped, and queued to sync.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VitaAlert's AI risk engine scores the case CRITICAL within seconds — before the report reaches the cloud.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Alert routed to district supervisor, MoH emergency line, and WHO HCID pathway via IHR (2005).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931920"/>
            <a:ext cx="5120640" cy="7772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65760" y="3931920"/>
            <a:ext cx="54864" cy="777240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02920" y="397764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EXPLAINABILITY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416052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Risk score driven by 3 signals: hemorrhagic presentation (+44), funeral within incubation window (+31), proximity to historical Ebola corridor (+16).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0" y="1417320"/>
            <a:ext cx="3108960" cy="32918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5852160" y="155448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&lt;3s</a:t>
            </a:r>
            <a:endParaRPr lang="en-US" sz="5600" dirty="0"/>
          </a:p>
        </p:txBody>
      </p:sp>
      <p:sp>
        <p:nvSpPr>
          <p:cNvPr id="22" name="Text 20"/>
          <p:cNvSpPr/>
          <p:nvPr/>
        </p:nvSpPr>
        <p:spPr>
          <a:xfrm>
            <a:off x="5852160" y="27889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from CHW submit to CRITICAL risk score and HCID-pathway alert. No connectivity required.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OPERATIONAL DEMO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Day 5 · Cross-Border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13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502920"/>
            <a:ext cx="1554480" cy="457200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5029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5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502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20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11680" y="5029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CROSS-BORDER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7772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outbreak crosses an international border.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5760" y="1417320"/>
            <a:ext cx="5120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trader (Case 0022) who visited Mbeni market crosses the Mt. Speke corridor into Uganda 96 hours before symptom onset.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VitaAlert cross-references cell-tower colocation + cargo manifests against the outbreak contact graph.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secondary case appears in a Bunia guesthouse 48h later. Bilateral coordination opens.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IHR (2005) cross-border notification is triggered automatically. UGA MoH, Africa CDC, and WHO AFRO are notified within the hour.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931920"/>
            <a:ext cx="5120640" cy="7772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65760" y="3931920"/>
            <a:ext cx="54864" cy="777240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02920" y="397764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EXPLAINABILITY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416052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Cell-tower colocation + manifested cargo records place subject at Mbeni market 96h before symptom onset, then at Speke checkpoint 72h prior. Triggers automatic IHR notification.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0" y="1417320"/>
            <a:ext cx="3108960" cy="32918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5852160" y="155448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96h</a:t>
            </a:r>
            <a:endParaRPr lang="en-US" sz="5600" dirty="0"/>
          </a:p>
        </p:txBody>
      </p:sp>
      <p:sp>
        <p:nvSpPr>
          <p:cNvPr id="22" name="Text 20"/>
          <p:cNvSpPr/>
          <p:nvPr/>
        </p:nvSpPr>
        <p:spPr>
          <a:xfrm>
            <a:off x="5852160" y="27889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Lead time on cross-border detection — before the index trucker even developed symptoms.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OPERATIONAL DEMO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Day 7 · Super-Spreader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13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502920"/>
            <a:ext cx="1554480" cy="457200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5029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7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502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22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11680" y="5029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SUPER-SPREADER DETECTION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7772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click reveals weeks of manual contact tracing.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5760" y="1417320"/>
            <a:ext cx="4206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flags Case 0011 — a Mbeni market vendor — as a super-spreader: 11 downstream exposures over a 96-hour symptomatic-but-ambulatory window.</a:t>
            </a:r>
            <a:endParaRPr lang="en-US" sz="125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Contact graph is rendered instantly from CHW reports, exposure events, and cross-checked with cell-tower colocation data.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65760" y="3200400"/>
            <a:ext cx="4206240" cy="14630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65760" y="3200400"/>
            <a:ext cx="54864" cy="14630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02920" y="32461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spc="300" kern="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EXPLAINABILITY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3474720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11 of 23 secondary cases trace within one hop of subject. Concentration index 0.48 (&gt; 0.30 threshold). Triggers retrospective interview + market closure assessment within 1h of detection.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1417320"/>
            <a:ext cx="3931920" cy="3246120"/>
          </a:xfrm>
          <a:prstGeom prst="rect">
            <a:avLst/>
          </a:prstGeom>
          <a:solidFill>
            <a:srgbClr val="11161F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4937760" y="14630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3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CONTACT TRANSMISSION NETWORK · CLUSTER VIEW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 flipV="1">
            <a:off x="5074920" y="2377440"/>
            <a:ext cx="731520" cy="73152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5074920" y="3108960"/>
            <a:ext cx="73152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5074920" y="3108960"/>
            <a:ext cx="731520" cy="73152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 flipV="1">
            <a:off x="5806440" y="2148840"/>
            <a:ext cx="731520" cy="22860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5806440" y="2377440"/>
            <a:ext cx="731520" cy="22860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806440" y="3108960"/>
            <a:ext cx="73152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5806440" y="3840480"/>
            <a:ext cx="73152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6537960" y="2606040"/>
            <a:ext cx="73152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 flipV="1">
            <a:off x="7269480" y="2057400"/>
            <a:ext cx="731520" cy="54864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 flipV="1">
            <a:off x="7269480" y="2331720"/>
            <a:ext cx="731520" cy="27432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7269480" y="2606040"/>
            <a:ext cx="73152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7269480" y="2606040"/>
            <a:ext cx="731520" cy="27432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7269480" y="2606040"/>
            <a:ext cx="731520" cy="59436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6537960" y="3108960"/>
            <a:ext cx="731520" cy="0"/>
          </a:xfrm>
          <a:prstGeom prst="line">
            <a:avLst/>
          </a:prstGeom>
          <a:noFill/>
          <a:ln w="8890">
            <a:solidFill>
              <a:srgbClr val="64748B">
                <a:alpha val="65000"/>
              </a:srgbClr>
            </a:solidFill>
            <a:prstDash val="solid"/>
            <a:headEnd type="none"/>
            <a:tailEnd type="none"/>
          </a:ln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6537960" y="3108960"/>
            <a:ext cx="731520" cy="274320"/>
          </a:xfrm>
          <a:prstGeom prst="line">
            <a:avLst/>
          </a:prstGeom>
          <a:noFill/>
          <a:ln w="8890">
            <a:solidFill>
              <a:srgbClr val="64748B">
                <a:alpha val="65000"/>
              </a:srgbClr>
            </a:solidFill>
            <a:prstDash val="solid"/>
            <a:headEnd type="none"/>
            <a:tailEnd type="none"/>
          </a:ln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8001000" y="3200400"/>
            <a:ext cx="548640" cy="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8549640" y="3200400"/>
            <a:ext cx="0" cy="457200"/>
          </a:xfrm>
          <a:prstGeom prst="line">
            <a:avLst/>
          </a:prstGeom>
          <a:noFill/>
          <a:ln w="8890">
            <a:solidFill>
              <a:srgbClr val="38BDF8">
                <a:alpha val="65000"/>
              </a:srgbClr>
            </a:solidFill>
            <a:prstDash val="dash"/>
            <a:headEnd type="none"/>
            <a:tailEnd type="none"/>
          </a:ln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8549640" y="3657600"/>
            <a:ext cx="0" cy="365760"/>
          </a:xfrm>
          <a:prstGeom prst="line">
            <a:avLst/>
          </a:prstGeom>
          <a:noFill/>
          <a:ln w="8890">
            <a:solidFill>
              <a:srgbClr val="64748B">
                <a:alpha val="65000"/>
              </a:srgbClr>
            </a:solidFill>
            <a:prstDash val="solid"/>
            <a:headEnd type="none"/>
            <a:tailEnd type="none"/>
          </a:ln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4928616" y="2962656"/>
            <a:ext cx="292608" cy="292608"/>
          </a:xfrm>
          <a:prstGeom prst="ellipse">
            <a:avLst/>
          </a:prstGeom>
          <a:solidFill>
            <a:srgbClr val="7F1D1D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4709160" y="32735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0001</a:t>
            </a:r>
            <a:endParaRPr lang="en-US" sz="700" dirty="0"/>
          </a:p>
        </p:txBody>
      </p:sp>
      <p:sp>
        <p:nvSpPr>
          <p:cNvPr id="42" name="Shape 40"/>
          <p:cNvSpPr/>
          <p:nvPr/>
        </p:nvSpPr>
        <p:spPr>
          <a:xfrm>
            <a:off x="5440680" y="2267712"/>
            <a:ext cx="731520" cy="219456"/>
          </a:xfrm>
          <a:prstGeom prst="rect">
            <a:avLst/>
          </a:prstGeom>
          <a:solidFill>
            <a:srgbClr val="1B2533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43" name="Text 41"/>
          <p:cNvSpPr/>
          <p:nvPr/>
        </p:nvSpPr>
        <p:spPr>
          <a:xfrm>
            <a:off x="5440680" y="226771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FUNERAL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5440680" y="2999232"/>
            <a:ext cx="731520" cy="219456"/>
          </a:xfrm>
          <a:prstGeom prst="rect">
            <a:avLst/>
          </a:prstGeom>
          <a:solidFill>
            <a:srgbClr val="1B2533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45" name="Text 43"/>
          <p:cNvSpPr/>
          <p:nvPr/>
        </p:nvSpPr>
        <p:spPr>
          <a:xfrm>
            <a:off x="5440680" y="29992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5440680" y="3730752"/>
            <a:ext cx="731520" cy="219456"/>
          </a:xfrm>
          <a:prstGeom prst="rect">
            <a:avLst/>
          </a:prstGeom>
          <a:solidFill>
            <a:srgbClr val="1B2533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5440680" y="373075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HSC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6446520" y="2057400"/>
            <a:ext cx="182880" cy="182880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49" name="Text 47"/>
          <p:cNvSpPr/>
          <p:nvPr/>
        </p:nvSpPr>
        <p:spPr>
          <a:xfrm>
            <a:off x="6172200" y="225856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0008</a:t>
            </a:r>
            <a:endParaRPr lang="en-US" sz="700" dirty="0"/>
          </a:p>
        </p:txBody>
      </p:sp>
      <p:sp>
        <p:nvSpPr>
          <p:cNvPr id="50" name="Shape 48"/>
          <p:cNvSpPr/>
          <p:nvPr/>
        </p:nvSpPr>
        <p:spPr>
          <a:xfrm>
            <a:off x="6281928" y="2350008"/>
            <a:ext cx="512064" cy="512064"/>
          </a:xfrm>
          <a:prstGeom prst="ellipse">
            <a:avLst/>
          </a:prstGeom>
          <a:ln w="10160">
            <a:solidFill>
              <a:srgbClr val="EF4444">
                <a:alpha val="5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1" name="Shape 49"/>
          <p:cNvSpPr/>
          <p:nvPr/>
        </p:nvSpPr>
        <p:spPr>
          <a:xfrm>
            <a:off x="6391656" y="2459736"/>
            <a:ext cx="292608" cy="292608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52" name="Text 50"/>
          <p:cNvSpPr/>
          <p:nvPr/>
        </p:nvSpPr>
        <p:spPr>
          <a:xfrm>
            <a:off x="6172200" y="277063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0011 ⌖</a:t>
            </a:r>
            <a:endParaRPr lang="en-US" sz="700" dirty="0"/>
          </a:p>
        </p:txBody>
      </p:sp>
      <p:sp>
        <p:nvSpPr>
          <p:cNvPr id="53" name="Shape 51"/>
          <p:cNvSpPr/>
          <p:nvPr/>
        </p:nvSpPr>
        <p:spPr>
          <a:xfrm>
            <a:off x="6446520" y="3017520"/>
            <a:ext cx="182880" cy="182880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54" name="Text 52"/>
          <p:cNvSpPr/>
          <p:nvPr/>
        </p:nvSpPr>
        <p:spPr>
          <a:xfrm>
            <a:off x="6172200" y="321868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0007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6446520" y="3749040"/>
            <a:ext cx="182880" cy="182880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56" name="Text 54"/>
          <p:cNvSpPr/>
          <p:nvPr/>
        </p:nvSpPr>
        <p:spPr>
          <a:xfrm>
            <a:off x="6172200" y="395020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0012</a:t>
            </a:r>
            <a:endParaRPr lang="en-US" sz="700" dirty="0"/>
          </a:p>
        </p:txBody>
      </p:sp>
      <p:sp>
        <p:nvSpPr>
          <p:cNvPr id="57" name="Shape 55"/>
          <p:cNvSpPr/>
          <p:nvPr/>
        </p:nvSpPr>
        <p:spPr>
          <a:xfrm>
            <a:off x="6903720" y="2496312"/>
            <a:ext cx="731520" cy="219456"/>
          </a:xfrm>
          <a:prstGeom prst="rect">
            <a:avLst/>
          </a:prstGeom>
          <a:solidFill>
            <a:srgbClr val="1B2533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58" name="Text 56"/>
          <p:cNvSpPr/>
          <p:nvPr/>
        </p:nvSpPr>
        <p:spPr>
          <a:xfrm>
            <a:off x="6903720" y="249631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MARKET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7936992" y="1993392"/>
            <a:ext cx="128016" cy="12801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0" name="Shape 58"/>
          <p:cNvSpPr/>
          <p:nvPr/>
        </p:nvSpPr>
        <p:spPr>
          <a:xfrm>
            <a:off x="7936992" y="2267712"/>
            <a:ext cx="128016" cy="12801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1" name="Shape 59"/>
          <p:cNvSpPr/>
          <p:nvPr/>
        </p:nvSpPr>
        <p:spPr>
          <a:xfrm>
            <a:off x="7936992" y="2542032"/>
            <a:ext cx="128016" cy="12801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2" name="Shape 60"/>
          <p:cNvSpPr/>
          <p:nvPr/>
        </p:nvSpPr>
        <p:spPr>
          <a:xfrm>
            <a:off x="7936992" y="2816352"/>
            <a:ext cx="128016" cy="12801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3" name="Shape 61"/>
          <p:cNvSpPr/>
          <p:nvPr/>
        </p:nvSpPr>
        <p:spPr>
          <a:xfrm>
            <a:off x="7891272" y="3090672"/>
            <a:ext cx="219456" cy="21945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4" name="Text 62"/>
          <p:cNvSpPr/>
          <p:nvPr/>
        </p:nvSpPr>
        <p:spPr>
          <a:xfrm>
            <a:off x="7635240" y="3328416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0022→</a:t>
            </a:r>
            <a:endParaRPr lang="en-US" sz="700" dirty="0"/>
          </a:p>
        </p:txBody>
      </p:sp>
      <p:sp>
        <p:nvSpPr>
          <p:cNvPr id="65" name="Shape 63"/>
          <p:cNvSpPr/>
          <p:nvPr/>
        </p:nvSpPr>
        <p:spPr>
          <a:xfrm>
            <a:off x="8183880" y="3090672"/>
            <a:ext cx="731520" cy="219456"/>
          </a:xfrm>
          <a:prstGeom prst="rect">
            <a:avLst/>
          </a:prstGeom>
          <a:solidFill>
            <a:srgbClr val="1B2533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66" name="Text 64"/>
          <p:cNvSpPr/>
          <p:nvPr/>
        </p:nvSpPr>
        <p:spPr>
          <a:xfrm>
            <a:off x="8183880" y="309067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SPEKE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8458200" y="3566160"/>
            <a:ext cx="182880" cy="182880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183880" y="3767328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0023</a:t>
            </a:r>
            <a:endParaRPr lang="en-US" sz="700" dirty="0"/>
          </a:p>
        </p:txBody>
      </p:sp>
      <p:sp>
        <p:nvSpPr>
          <p:cNvPr id="69" name="Shape 67"/>
          <p:cNvSpPr/>
          <p:nvPr/>
        </p:nvSpPr>
        <p:spPr>
          <a:xfrm>
            <a:off x="8485632" y="3959352"/>
            <a:ext cx="128016" cy="128016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70" name="Shape 68"/>
          <p:cNvSpPr/>
          <p:nvPr/>
        </p:nvSpPr>
        <p:spPr>
          <a:xfrm>
            <a:off x="7196328" y="3035808"/>
            <a:ext cx="146304" cy="146304"/>
          </a:xfrm>
          <a:prstGeom prst="ellipse">
            <a:avLst/>
          </a:prstGeom>
          <a:solidFill>
            <a:srgbClr val="EF4444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71" name="Shape 69"/>
          <p:cNvSpPr/>
          <p:nvPr/>
        </p:nvSpPr>
        <p:spPr>
          <a:xfrm>
            <a:off x="7196328" y="3310128"/>
            <a:ext cx="146304" cy="146304"/>
          </a:xfrm>
          <a:prstGeom prst="ellipse">
            <a:avLst/>
          </a:prstGeom>
          <a:solidFill>
            <a:srgbClr val="F97316"/>
          </a:solidFill>
          <a:ln w="6350">
            <a:solidFill>
              <a:srgbClr val="0B0F16"/>
            </a:solidFill>
            <a:prstDash val="solid"/>
          </a:ln>
        </p:spPr>
        <p:txBody>
          <a:bodyPr/>
          <a:p/>
        </p:txBody>
      </p:sp>
      <p:sp>
        <p:nvSpPr>
          <p:cNvPr id="72" name="Text 70"/>
          <p:cNvSpPr/>
          <p:nvPr/>
        </p:nvSpPr>
        <p:spPr>
          <a:xfrm>
            <a:off x="4937760" y="4434840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Index   ● Confirmed   ◇ Super-spreader   ▭ Exposure event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OPERATIONAL DEMO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Day 10 · Recommendations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13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502920"/>
            <a:ext cx="1554480" cy="457200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5029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502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25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11680" y="5029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DECISION SUPPORT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7772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proposes. Human operators decide.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5760" y="1417320"/>
            <a:ext cx="42062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 Day 10, with 64 active cases across 5 districts, VitaAlert’s counterfactual engine proposes ranked actions — each with rationale, ETA, and human approval gate.</a:t>
            </a:r>
            <a:endParaRPr lang="en-US" sz="125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augments, never replaces, the operator. Every recommendation cites the data, the model confidence, and the projected impact.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65760" y="3200400"/>
            <a:ext cx="4206240" cy="14630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502920" y="324612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68%</a:t>
            </a:r>
            <a:endParaRPr lang="en-US" sz="6000" dirty="0"/>
          </a:p>
        </p:txBody>
      </p:sp>
      <p:sp>
        <p:nvSpPr>
          <p:cNvPr id="18" name="Text 16"/>
          <p:cNvSpPr/>
          <p:nvPr/>
        </p:nvSpPr>
        <p:spPr>
          <a:xfrm>
            <a:off x="2331720" y="3246120"/>
            <a:ext cx="2194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Reduction in projected Day-14 case load when AI-recommended ring vaccination + corridor IPC is approved (95% CI 54–79%).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46320" y="1417320"/>
            <a:ext cx="3931920" cy="713232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4846320" y="1417320"/>
            <a:ext cx="54864" cy="71323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4983480" y="148132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CRIT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360920" y="148132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APPROVED · 12H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83480" y="166420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 Goma-N Forward Operating Base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983480" y="18562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64 cases · 5 districts · ETU at 91%. Goma-N optimal node (road + airstrip + power + 4G).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846320" y="2221992"/>
            <a:ext cx="3931920" cy="713232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4846320" y="2221992"/>
            <a:ext cx="54864" cy="71323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4983480" y="228600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CRIT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7360920" y="22860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EXECUTED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983480" y="246888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Bunia ring vaccination · +1,000 doses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983480" y="266090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Bunia at 14 cases, UGA Tier 1 alert. Ring extension closes cross-border transmission window.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846320" y="3026664"/>
            <a:ext cx="3931920" cy="713232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4846320" y="3026664"/>
            <a:ext cx="54864" cy="713232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4983480" y="309067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HIGH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7360920" y="3090672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APPROVED · 72H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4983480" y="327355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+18 isolation beds · Mbeni ETU expansion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4983480" y="3465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Current utilization 91%. Projected demand 110+ beds by Day 14 without expansion.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46320" y="3831336"/>
            <a:ext cx="3931920" cy="713232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4846320" y="3831336"/>
            <a:ext cx="54864" cy="713232"/>
          </a:xfrm>
          <a:prstGeom prst="rect">
            <a:avLst/>
          </a:prstGeom>
          <a:solidFill>
            <a:srgbClr val="FBBF24"/>
          </a:solidFill>
          <a:ln/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4983480" y="3895344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7360920" y="389534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ACTIVE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983480" y="407822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 Speke + Lake Albert corridor watch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4983480" y="427024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 new corridor cases in 96h, but max incubation extends 21d post-last exposure.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365760" y="118872"/>
            <a:ext cx="128016" cy="128016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66928" y="54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VITAALERT HEALTH GRID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0" y="5486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OPERATIONAL DEMO · SIMULATED DATA · PROTOTYPE · OPERATIONAL DEMO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61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0" y="4850892"/>
            <a:ext cx="9144000" cy="0"/>
          </a:xfrm>
          <a:prstGeom prst="line">
            <a:avLst/>
          </a:prstGeom>
          <a:noFill/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65760" y="48691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VitaAlert Health Grid · Pitch Deck · Day 14 · Containment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955280" y="48691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13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502920"/>
            <a:ext cx="1554480" cy="457200"/>
          </a:xfrm>
          <a:prstGeom prst="rect">
            <a:avLst/>
          </a:prstGeom>
          <a:solidFill>
            <a:srgbClr val="161D28"/>
          </a:solidFill>
          <a:ln w="9525">
            <a:solidFill>
              <a:srgbClr val="38BDF8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57200" y="5029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14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502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29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11680" y="5029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CONTAINMENT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7772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one CHW phone report to coordinated response in 14 days.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5760" y="1417320"/>
            <a:ext cx="5120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Reff falls below 1 and stays there for 72 hours. The outbreak enters decay phase.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86% of cases are under monitored isolation. Ring vaccination has reached 1,840 doses across DRC and UGA.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AI-led after-action review begins immediately. Lessons feed back into the predictive risk surface for Q3.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3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Outbreak metadata, contact graph, resource burn, and decision log are exportable for IHR (2005) reporting.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931920"/>
            <a:ext cx="5120640" cy="7772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65760" y="3931920"/>
            <a:ext cx="54864" cy="777240"/>
          </a:xfrm>
          <a:prstGeom prst="rect">
            <a:avLst/>
          </a:prstGeom>
          <a:solidFill>
            <a:srgbClr val="22C55E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02920" y="397764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spc="300" kern="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EXPLAINABILITY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416052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Decline driven by ring vaccination (412 → 1,840 doses), Mbeni ETU expansion, market closure (Day 8), and CHW-led safe-burial protocols. 86% of cases under monitored isolation.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0" y="1417320"/>
            <a:ext cx="3108960" cy="3291840"/>
          </a:xfrm>
          <a:prstGeom prst="rect">
            <a:avLst/>
          </a:prstGeom>
          <a:solidFill>
            <a:srgbClr val="161D28"/>
          </a:solidFill>
          <a:ln w="6350">
            <a:solidFill>
              <a:srgbClr val="1F2A38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5852160" y="155448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0.84</a:t>
            </a:r>
            <a:endParaRPr lang="en-US" sz="5600" dirty="0"/>
          </a:p>
        </p:txBody>
      </p:sp>
      <p:sp>
        <p:nvSpPr>
          <p:cNvPr id="22" name="Text 20"/>
          <p:cNvSpPr/>
          <p:nvPr/>
        </p:nvSpPr>
        <p:spPr>
          <a:xfrm>
            <a:off x="5852160" y="2788920"/>
            <a:ext cx="2743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Day-14 effective reproduction number, sustained below 1 for 72h. Outbreak in containment phase.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VitaAlert Health Grid — Pitch Deck</dc:title>
  <dc:subject>AI-powered epidemic intelligence for emerging markets</dc:subject>
  <dc:creator>Grant de Graf · VitaAlert</dc:creator>
  <cp:lastModifiedBy>Grant de Graf · VitaAlert</cp:lastModifiedBy>
  <cp:revision>1</cp:revision>
  <dcterms:created xsi:type="dcterms:W3CDTF">2026-05-18T12:16:54Z</dcterms:created>
  <dcterms:modified xsi:type="dcterms:W3CDTF">2026-05-18T12:16:54Z</dcterms:modified>
</cp:coreProperties>
</file>