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F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4389120" y="274320"/>
            <a:ext cx="5029200" cy="5029200"/>
          </a:xfrm>
          <a:prstGeom prst="ellipse">
            <a:avLst/>
          </a:prstGeom>
          <a:solidFill>
            <a:srgbClr val="11161F"/>
          </a:solidFill>
          <a:ln w="9525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0" y="868680"/>
            <a:ext cx="3657600" cy="3657600"/>
          </a:xfrm>
          <a:prstGeom prst="ellipse">
            <a:avLst/>
          </a:prstGeom>
          <a:solidFill>
            <a:srgbClr val="161D28"/>
          </a:solidFill>
          <a:ln w="9525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56032" y="960120"/>
            <a:ext cx="32004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3000" b="1" i="0">
                <a:solidFill>
                  <a:srgbClr val="F1F5F9"/>
                </a:solidFill>
                <a:latin typeface="Calibri"/>
              </a:rPr>
              <a:t>VITA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6032" y="1417320"/>
            <a:ext cx="32004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3000" b="1" i="0">
                <a:solidFill>
                  <a:srgbClr val="38BDF8"/>
                </a:solidFill>
                <a:latin typeface="Calibri"/>
              </a:rPr>
              <a:t>ALERT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" y="1874519"/>
            <a:ext cx="36576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64748B"/>
                </a:solidFill>
                <a:latin typeface="Consolas"/>
              </a:rPr>
              <a:t>HEALTH GRID</a:t>
            </a:r>
          </a:p>
        </p:txBody>
      </p:sp>
      <p:sp>
        <p:nvSpPr>
          <p:cNvPr id="9" name="Rectangle 8"/>
          <p:cNvSpPr/>
          <p:nvPr/>
        </p:nvSpPr>
        <p:spPr>
          <a:xfrm>
            <a:off x="256032" y="2212848"/>
            <a:ext cx="292608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" y="2377440"/>
            <a:ext cx="548640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3400" b="1" i="0">
                <a:solidFill>
                  <a:srgbClr val="F1F5F9"/>
                </a:solidFill>
                <a:latin typeface="Calibri"/>
              </a:rPr>
              <a:t>JOIN THE
ADVISORY NETWORK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6032" y="3767328"/>
            <a:ext cx="54864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50" b="0" i="0">
                <a:solidFill>
                  <a:srgbClr val="94A3B8"/>
                </a:solidFill>
                <a:latin typeface="Calibri"/>
              </a:rPr>
              <a:t>Shape the future of epidemic intelligence in Africa.
Recognised and compensated when grant funding is secured.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82880" y="4878324"/>
            <a:ext cx="8778240" cy="219456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750" b="0" i="0">
                <a:solidFill>
                  <a:srgbClr val="64748B"/>
                </a:solidFill>
                <a:latin typeface="Consolas"/>
              </a:rPr>
              <a:t>CONFIDENTIAL — FOR ADVISOR RECRUITMENT PURPOSES ONLY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6400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1" i="0">
                <a:solidFill>
                  <a:srgbClr val="38BDF8"/>
                </a:solidFill>
                <a:latin typeface="Consolas"/>
              </a:rPr>
              <a:t>09 · PATH FORWARD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502920"/>
            <a:ext cx="4389120" cy="9601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500" b="1" i="0">
                <a:solidFill>
                  <a:srgbClr val="F1F5F9"/>
                </a:solidFill>
                <a:latin typeface="Calibri"/>
              </a:rPr>
              <a:t>What Success Looks Like
for You as an Advisor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572768"/>
            <a:ext cx="420624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50" b="0" i="0">
                <a:solidFill>
                  <a:srgbClr val="94A3B8"/>
                </a:solidFill>
                <a:latin typeface="Calibri"/>
              </a:rPr>
              <a:t>This is the start of a meaningful professional relationship — not a one-time commitment.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4709160" y="502920"/>
            <a:ext cx="4160520" cy="66751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709160" y="502920"/>
            <a:ext cx="50292" cy="66751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846320" y="566928"/>
            <a:ext cx="13716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38BDF8"/>
                </a:solidFill>
                <a:latin typeface="Consolas"/>
              </a:rPr>
              <a:t>TODAY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6320" y="822960"/>
            <a:ext cx="38862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F1F5F9"/>
                </a:solidFill>
                <a:latin typeface="Calibri"/>
              </a:rPr>
              <a:t>Advisory agreement signed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46320" y="566928"/>
            <a:ext cx="38862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80" b="0" i="0">
                <a:solidFill>
                  <a:srgbClr val="94A3B8"/>
                </a:solidFill>
                <a:latin typeface="Calibri"/>
              </a:rPr>
              <a:t>You join the VitaAlert advisory board. Named in all materials.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09160" y="1261872"/>
            <a:ext cx="4160520" cy="66751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709160" y="1261872"/>
            <a:ext cx="50292" cy="66751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46320" y="1325880"/>
            <a:ext cx="13716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38BDF8"/>
                </a:solidFill>
                <a:latin typeface="Consolas"/>
              </a:rPr>
              <a:t>MONTH 1–3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46320" y="1581912"/>
            <a:ext cx="38862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F1F5F9"/>
                </a:solidFill>
                <a:latin typeface="Calibri"/>
              </a:rPr>
              <a:t>MVP review sessions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46320" y="1325880"/>
            <a:ext cx="38862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80" b="0" i="0">
                <a:solidFill>
                  <a:srgbClr val="94A3B8"/>
                </a:solidFill>
                <a:latin typeface="Calibri"/>
              </a:rPr>
              <a:t>2–3 expert review calls. Your feedback shapes the product.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09160" y="2020824"/>
            <a:ext cx="4160520" cy="66751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709160" y="2020824"/>
            <a:ext cx="50292" cy="66751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846320" y="2084831"/>
            <a:ext cx="13716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38BDF8"/>
                </a:solidFill>
                <a:latin typeface="Consolas"/>
              </a:rPr>
              <a:t>Q4 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46320" y="2340864"/>
            <a:ext cx="38862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F1F5F9"/>
                </a:solidFill>
                <a:latin typeface="Calibri"/>
              </a:rPr>
              <a:t>Grant application submitted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46320" y="2084831"/>
            <a:ext cx="38862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80" b="0" i="0">
                <a:solidFill>
                  <a:srgbClr val="94A3B8"/>
                </a:solidFill>
                <a:latin typeface="Calibri"/>
              </a:rPr>
              <a:t>Your name and input cited in Gates / UNICEF application.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09160" y="2779776"/>
            <a:ext cx="4160520" cy="66751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709160" y="2779776"/>
            <a:ext cx="50292" cy="667512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846320" y="2843784"/>
            <a:ext cx="13716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22C55E"/>
                </a:solidFill>
                <a:latin typeface="Consolas"/>
              </a:rPr>
              <a:t>GRANT SECURED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46320" y="3099816"/>
            <a:ext cx="38862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F1F5F9"/>
                </a:solidFill>
                <a:latin typeface="Calibri"/>
              </a:rPr>
              <a:t>Backpay activated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6320" y="2843784"/>
            <a:ext cx="38862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80" b="0" i="0">
                <a:solidFill>
                  <a:srgbClr val="94A3B8"/>
                </a:solidFill>
                <a:latin typeface="Calibri"/>
              </a:rPr>
              <a:t>Retroactive advisory compensation paid. Terms are pre-agreed.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09160" y="3538728"/>
            <a:ext cx="4160520" cy="66751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709160" y="3538728"/>
            <a:ext cx="50292" cy="667512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846320" y="3602736"/>
            <a:ext cx="13716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22C55E"/>
                </a:solidFill>
                <a:latin typeface="Consolas"/>
              </a:rPr>
              <a:t>PILOT PHASE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46320" y="3858768"/>
            <a:ext cx="38862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F1F5F9"/>
                </a:solidFill>
                <a:latin typeface="Calibri"/>
              </a:rPr>
              <a:t>Field involvement option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46320" y="3602736"/>
            <a:ext cx="38862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80" b="0" i="0">
                <a:solidFill>
                  <a:srgbClr val="94A3B8"/>
                </a:solidFill>
                <a:latin typeface="Calibri"/>
              </a:rPr>
              <a:t>First right of refusal to lead advisory for district pilot.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709160" y="4297679"/>
            <a:ext cx="4160520" cy="66751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709160" y="4297679"/>
            <a:ext cx="50292" cy="667512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846320" y="4361688"/>
            <a:ext cx="13716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22C55E"/>
                </a:solidFill>
                <a:latin typeface="Consolas"/>
              </a:rPr>
              <a:t>SCALE PHASE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846320" y="4617719"/>
            <a:ext cx="38862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F1F5F9"/>
                </a:solidFill>
                <a:latin typeface="Calibri"/>
              </a:rPr>
              <a:t>Full engagement offered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46320" y="4361688"/>
            <a:ext cx="388620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80" b="0" i="0">
                <a:solidFill>
                  <a:srgbClr val="94A3B8"/>
                </a:solidFill>
                <a:latin typeface="Calibri"/>
              </a:rPr>
              <a:t>Opportunity to join as senior advisor, consultant, or board member.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228600" y="4882896"/>
            <a:ext cx="68580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50" b="0" i="0">
                <a:solidFill>
                  <a:srgbClr val="64748B"/>
                </a:solidFill>
                <a:latin typeface="Consolas"/>
              </a:rPr>
              <a:t>VITAALERT HEALTH GRID  ·  ADVISOR RECRUITMENT DECK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046720" y="4882896"/>
            <a:ext cx="9144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50" b="0" i="0">
                <a:solidFill>
                  <a:srgbClr val="64748B"/>
                </a:solidFill>
                <a:latin typeface="Consolas"/>
              </a:rPr>
              <a:t>10 / 12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F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6400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1" i="0">
                <a:solidFill>
                  <a:srgbClr val="38BDF8"/>
                </a:solidFill>
                <a:latin typeface="Consolas"/>
              </a:rPr>
              <a:t>10 · THE ASK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512064"/>
            <a:ext cx="8412480" cy="123444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600" b="1" i="0">
                <a:solidFill>
                  <a:srgbClr val="F1F5F9"/>
                </a:solidFill>
                <a:latin typeface="Calibri"/>
              </a:rPr>
              <a:t>Join the VitaAlert
Advisory Network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47088"/>
            <a:ext cx="7315200" cy="713232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50" b="0" i="0">
                <a:solidFill>
                  <a:srgbClr val="94A3B8"/>
                </a:solidFill>
                <a:latin typeface="Calibri"/>
              </a:rPr>
              <a:t>We are inviting a small group of exceptional experts to shape Africa's most ambitious epidemic intelligence platform.
Your expertise. No upfront commitment. Backpay on grant success.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697480"/>
            <a:ext cx="5486400" cy="1719072"/>
          </a:xfrm>
          <a:prstGeom prst="rect">
            <a:avLst/>
          </a:prstGeom>
          <a:solidFill>
            <a:srgbClr val="11161F"/>
          </a:solidFill>
          <a:ln w="9525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920240" y="2834640"/>
            <a:ext cx="53035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1" i="0">
                <a:solidFill>
                  <a:srgbClr val="38BDF8"/>
                </a:solidFill>
                <a:latin typeface="Consolas"/>
              </a:rPr>
              <a:t>3 THINGS WE ASK OF YOU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57400" y="3200400"/>
            <a:ext cx="5120640" cy="31089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F1F5F9"/>
                </a:solidFill>
                <a:latin typeface="Calibri"/>
              </a:rPr>
              <a:t>1.  A 30-minute introductory call to confirm mutual alignment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57400" y="3538728"/>
            <a:ext cx="5120640" cy="31089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F1F5F9"/>
                </a:solidFill>
                <a:latin typeface="Calibri"/>
              </a:rPr>
              <a:t>2.  Signing a lightweight advisory agreement (1 page)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7400" y="3877056"/>
            <a:ext cx="5120640" cy="31089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F1F5F9"/>
                </a:solidFill>
                <a:latin typeface="Calibri"/>
              </a:rPr>
              <a:t>3.  Expert input on 2–3 platform milestones over the next 12 months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28600" y="4882896"/>
            <a:ext cx="68580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50" b="0" i="0">
                <a:solidFill>
                  <a:srgbClr val="64748B"/>
                </a:solidFill>
                <a:latin typeface="Consolas"/>
              </a:rPr>
              <a:t>VITAALERT HEALTH GRID  ·  ADVISOR RECRUITMENT DECK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46720" y="4882896"/>
            <a:ext cx="9144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50" b="0" i="0">
                <a:solidFill>
                  <a:srgbClr val="64748B"/>
                </a:solidFill>
                <a:latin typeface="Consolas"/>
              </a:rPr>
              <a:t>11 / 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F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188720"/>
            <a:ext cx="2743200" cy="47548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1" i="0">
                <a:solidFill>
                  <a:srgbClr val="F1F5F9"/>
                </a:solidFill>
                <a:latin typeface="Calibri"/>
              </a:rPr>
              <a:t>VITA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6032" y="1627632"/>
            <a:ext cx="2743200" cy="47548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1" i="0">
                <a:solidFill>
                  <a:srgbClr val="38BDF8"/>
                </a:solidFill>
                <a:latin typeface="Calibri"/>
              </a:rPr>
              <a:t>ALERT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6032" y="2066543"/>
            <a:ext cx="32004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64748B"/>
                </a:solidFill>
                <a:latin typeface="Consolas"/>
              </a:rPr>
              <a:t>HEALTH GRID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005840"/>
            <a:ext cx="429768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000" b="1" i="0">
                <a:solidFill>
                  <a:srgbClr val="F1F5F9"/>
                </a:solidFill>
                <a:latin typeface="Calibri"/>
              </a:rPr>
              <a:t>Ready to make an impact?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1536192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94A3B8"/>
                </a:solidFill>
                <a:latin typeface="Calibri"/>
              </a:rPr>
              <a:t>Reach out to start the conversation.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0" y="1965960"/>
            <a:ext cx="4297680" cy="192024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0" y="1965960"/>
            <a:ext cx="50292" cy="1920240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09160" y="2103120"/>
            <a:ext cx="4023360" cy="2926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1F5F9"/>
                </a:solidFill>
                <a:latin typeface="Calibri"/>
              </a:rPr>
              <a:t>GRANT DE GRAF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09160" y="2423160"/>
            <a:ext cx="40233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Founder, VitaAlert Health Grid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09160" y="2761488"/>
            <a:ext cx="3931920" cy="16459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09160" y="2834640"/>
            <a:ext cx="40233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Email:    info@vitaalert.org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09160" y="3127248"/>
            <a:ext cx="40233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Web:      vitaalert.org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09160" y="3419856"/>
            <a:ext cx="40233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LinkedIn: VitaAlert Health Grid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28600" y="4882896"/>
            <a:ext cx="68580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50" b="0" i="0">
                <a:solidFill>
                  <a:srgbClr val="64748B"/>
                </a:solidFill>
                <a:latin typeface="Consolas"/>
              </a:rPr>
              <a:t>VITAALERT HEALTH GRID  ·  ADVISOR RECRUITMENT DECK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46720" y="4882896"/>
            <a:ext cx="9144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50" b="0" i="0">
                <a:solidFill>
                  <a:srgbClr val="64748B"/>
                </a:solidFill>
                <a:latin typeface="Consolas"/>
              </a:rPr>
              <a:t>12 / 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6400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1" i="0">
                <a:solidFill>
                  <a:srgbClr val="38BDF8"/>
                </a:solidFill>
                <a:latin typeface="Consolas"/>
              </a:rPr>
              <a:t>01 · THE STAKES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512064"/>
            <a:ext cx="4206240" cy="1508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300" b="1" i="0">
                <a:solidFill>
                  <a:srgbClr val="F1F5F9"/>
                </a:solidFill>
                <a:latin typeface="Calibri"/>
              </a:rPr>
              <a:t>Africa Faces the World's
Highest Epidemic Risk —
With the Least Infrastructure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2148840"/>
            <a:ext cx="402336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94A3B8"/>
                </a:solidFill>
                <a:latin typeface="Calibri"/>
              </a:rPr>
              <a:t>Sub-Saharan Africa accounts for over 70% of global infectious disease outbreaks, yet remains critically underserved by real-time operational intelligence, outbreak forecasting, and field coordination tools.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3218688"/>
            <a:ext cx="40233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50" b="1" i="0">
                <a:solidFill>
                  <a:srgbClr val="38BDF8"/>
                </a:solidFill>
                <a:latin typeface="Calibri"/>
              </a:rPr>
              <a:t>VitaAlert exists to close that gap — permanently.</a:t>
            </a:r>
          </a:p>
        </p:txBody>
      </p:sp>
      <p:sp>
        <p:nvSpPr>
          <p:cNvPr id="7" name="Rectangle 6"/>
          <p:cNvSpPr/>
          <p:nvPr/>
        </p:nvSpPr>
        <p:spPr>
          <a:xfrm>
            <a:off x="4663440" y="411480"/>
            <a:ext cx="2011680" cy="201168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663440" y="411480"/>
            <a:ext cx="201168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54879" y="576072"/>
            <a:ext cx="182880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000" b="1" i="0">
                <a:solidFill>
                  <a:srgbClr val="38BDF8"/>
                </a:solidFill>
                <a:latin typeface="Calibri"/>
              </a:rPr>
              <a:t>70%+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79" y="1252728"/>
            <a:ext cx="1828800" cy="8686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50" b="0" i="0">
                <a:solidFill>
                  <a:srgbClr val="94A3B8"/>
                </a:solidFill>
                <a:latin typeface="Calibri"/>
              </a:rPr>
              <a:t>of global outbreaks originate
in Sub-Saharan Africa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903720" y="411480"/>
            <a:ext cx="2011680" cy="201168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903720" y="411480"/>
            <a:ext cx="201168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995159" y="576072"/>
            <a:ext cx="182880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000" b="1" i="0">
                <a:solidFill>
                  <a:srgbClr val="38BDF8"/>
                </a:solidFill>
                <a:latin typeface="Calibri"/>
              </a:rPr>
              <a:t>48–72h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95159" y="1252728"/>
            <a:ext cx="1828800" cy="8686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50" b="0" i="0">
                <a:solidFill>
                  <a:srgbClr val="94A3B8"/>
                </a:solidFill>
                <a:latin typeface="Calibri"/>
              </a:rPr>
              <a:t>average delay in outbreak
detection without digital tools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63440" y="2651760"/>
            <a:ext cx="2011680" cy="201168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663440" y="2651760"/>
            <a:ext cx="201168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754879" y="2816352"/>
            <a:ext cx="182880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000" b="1" i="0">
                <a:solidFill>
                  <a:srgbClr val="38BDF8"/>
                </a:solidFill>
                <a:latin typeface="Calibri"/>
              </a:rPr>
              <a:t>6×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54879" y="3493008"/>
            <a:ext cx="1828800" cy="8686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50" b="0" i="0">
                <a:solidFill>
                  <a:srgbClr val="94A3B8"/>
                </a:solidFill>
                <a:latin typeface="Calibri"/>
              </a:rPr>
              <a:t>faster containment with
predictive response intelligence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03720" y="2651760"/>
            <a:ext cx="2011680" cy="201168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903720" y="2651760"/>
            <a:ext cx="201168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995159" y="2816352"/>
            <a:ext cx="182880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000" b="1" i="0">
                <a:solidFill>
                  <a:srgbClr val="38BDF8"/>
                </a:solidFill>
                <a:latin typeface="Calibri"/>
              </a:rPr>
              <a:t>$6.7B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95159" y="3493008"/>
            <a:ext cx="1828800" cy="8686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50" b="0" i="0">
                <a:solidFill>
                  <a:srgbClr val="94A3B8"/>
                </a:solidFill>
                <a:latin typeface="Calibri"/>
              </a:rPr>
              <a:t>economic cost of 2014–16
West Africa Ebola outbreak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28600" y="4882896"/>
            <a:ext cx="68580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50" b="0" i="0">
                <a:solidFill>
                  <a:srgbClr val="64748B"/>
                </a:solidFill>
                <a:latin typeface="Consolas"/>
              </a:rPr>
              <a:t>VITAALERT HEALTH GRID  ·  ADVISOR RECRUITMENT DECK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20" y="4882896"/>
            <a:ext cx="9144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50" b="0" i="0">
                <a:solidFill>
                  <a:srgbClr val="64748B"/>
                </a:solidFill>
                <a:latin typeface="Consolas"/>
              </a:rPr>
              <a:t>2 / 12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6400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1" i="0">
                <a:solidFill>
                  <a:srgbClr val="38BDF8"/>
                </a:solidFill>
                <a:latin typeface="Consolas"/>
              </a:rPr>
              <a:t>02 · WHAT WE'RE BUILDING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502920"/>
            <a:ext cx="841248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500" b="1" i="0">
                <a:solidFill>
                  <a:srgbClr val="F1F5F9"/>
                </a:solidFill>
                <a:latin typeface="Calibri"/>
              </a:rPr>
              <a:t>AI-Powered Operational Intelligence
Infrastructure for Epidemic Response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72768"/>
            <a:ext cx="804672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50" b="0" i="0">
                <a:solidFill>
                  <a:srgbClr val="94A3B8"/>
                </a:solidFill>
                <a:latin typeface="Calibri"/>
              </a:rPr>
              <a:t>VitaAlert is not a health app. It is epidemic response infrastructure — an operational intelligence platform combining outbreak forecasting, AI risk scoring, geospatial monitoring, field reporting, and operational coordination to help responders move faster than the spread.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2395728"/>
            <a:ext cx="2743200" cy="1115568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2395728"/>
            <a:ext cx="27432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79" y="2514600"/>
            <a:ext cx="2468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1F5F9"/>
                </a:solidFill>
                <a:latin typeface="Calibri"/>
              </a:rPr>
              <a:t>Field Reporting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79" y="2834640"/>
            <a:ext cx="246888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94A3B8"/>
                </a:solidFill>
                <a:latin typeface="Calibri"/>
              </a:rPr>
              <a:t>Offline-first case submission for community health workers — works in zero-connectivity zones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46120" y="2395728"/>
            <a:ext cx="2743200" cy="1115568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46120" y="2395728"/>
            <a:ext cx="27432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383279" y="2514600"/>
            <a:ext cx="2468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1F5F9"/>
                </a:solidFill>
                <a:latin typeface="Calibri"/>
              </a:rPr>
              <a:t>AI Risk Scoring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83279" y="2834640"/>
            <a:ext cx="246888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94A3B8"/>
                </a:solidFill>
                <a:latin typeface="Calibri"/>
              </a:rPr>
              <a:t>Real-time CRITICAL/HIGH/MEDIUM/LOW risk scores with explainable AI reasoning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17920" y="2395728"/>
            <a:ext cx="2743200" cy="1115568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17920" y="2395728"/>
            <a:ext cx="27432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55080" y="2514600"/>
            <a:ext cx="2468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1F5F9"/>
                </a:solidFill>
                <a:latin typeface="Calibri"/>
              </a:rPr>
              <a:t>Outbreak Forecasting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55080" y="2834640"/>
            <a:ext cx="246888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94A3B8"/>
                </a:solidFill>
                <a:latin typeface="Calibri"/>
              </a:rPr>
              <a:t>Predictive spread modelling, transmission corridors, 7-day escalation risk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675887"/>
            <a:ext cx="2743200" cy="1115568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74320" y="3675887"/>
            <a:ext cx="27432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11479" y="3794759"/>
            <a:ext cx="2468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1F5F9"/>
                </a:solidFill>
                <a:latin typeface="Calibri"/>
              </a:rPr>
              <a:t>Contact Tracing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1479" y="4114800"/>
            <a:ext cx="246888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94A3B8"/>
                </a:solidFill>
                <a:latin typeface="Calibri"/>
              </a:rPr>
              <a:t>Network graph visualisation of exposure chains and super-spreader detection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46120" y="3675887"/>
            <a:ext cx="2743200" cy="1115568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246120" y="3675887"/>
            <a:ext cx="27432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383279" y="3794759"/>
            <a:ext cx="2468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1F5F9"/>
                </a:solidFill>
                <a:latin typeface="Calibri"/>
              </a:rPr>
              <a:t>Geospatial Intelligence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83279" y="4114800"/>
            <a:ext cx="246888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94A3B8"/>
                </a:solidFill>
                <a:latin typeface="Calibri"/>
              </a:rPr>
              <a:t>Live outbreak maps with heat layers, border corridors, and ETU network overlays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17920" y="3675887"/>
            <a:ext cx="2743200" cy="1115568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217920" y="3675887"/>
            <a:ext cx="27432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355080" y="3794759"/>
            <a:ext cx="2468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1F5F9"/>
                </a:solidFill>
                <a:latin typeface="Calibri"/>
              </a:rPr>
              <a:t>Operations Dashboard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55080" y="4114800"/>
            <a:ext cx="246888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94A3B8"/>
                </a:solidFill>
                <a:latin typeface="Calibri"/>
              </a:rPr>
              <a:t>Centralised coordination for Ministries of Health, NGOs, and WHO response teams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28600" y="4882896"/>
            <a:ext cx="68580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50" b="0" i="0">
                <a:solidFill>
                  <a:srgbClr val="64748B"/>
                </a:solidFill>
                <a:latin typeface="Consolas"/>
              </a:rPr>
              <a:t>VITAALERT HEALTH GRID  ·  ADVISOR RECRUITMENT DECK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046720" y="4882896"/>
            <a:ext cx="9144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50" b="0" i="0">
                <a:solidFill>
                  <a:srgbClr val="64748B"/>
                </a:solidFill>
                <a:latin typeface="Consolas"/>
              </a:rPr>
              <a:t>3 / 12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6400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1" i="0">
                <a:solidFill>
                  <a:srgbClr val="38BDF8"/>
                </a:solidFill>
                <a:latin typeface="Consolas"/>
              </a:rPr>
              <a:t>03 · ADVISOR ROLES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512064"/>
            <a:ext cx="841248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300" b="1" i="0">
                <a:solidFill>
                  <a:srgbClr val="F1F5F9"/>
                </a:solidFill>
                <a:latin typeface="Calibri"/>
              </a:rPr>
              <a:t>We Are Recruiting Two Categories of Expert Advisor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1207008"/>
            <a:ext cx="4023360" cy="354787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1207008"/>
            <a:ext cx="402336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11480" y="1353312"/>
            <a:ext cx="3749039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F1F5F9"/>
                </a:solidFill>
                <a:latin typeface="Calibri"/>
              </a:rPr>
              <a:t>PUBLIC HEALTH &amp;
EPIDEMIOLOGY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2084831"/>
            <a:ext cx="36576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1" i="0">
                <a:solidFill>
                  <a:srgbClr val="38BDF8"/>
                </a:solidFill>
                <a:latin typeface="Consolas"/>
              </a:rPr>
              <a:t>IDEAL BACKGROUNDS: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2395728"/>
            <a:ext cx="36118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WHO outbreak response veterans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" y="2779776"/>
            <a:ext cx="36118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Africa CDC / ECDC epidemiologists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" y="3163824"/>
            <a:ext cx="36118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Field epidemiology program alumni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" y="3547872"/>
            <a:ext cx="36118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Infectious disease researchers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" y="3931920"/>
            <a:ext cx="36118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MOH surveillance system leads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46320" y="1207008"/>
            <a:ext cx="4023360" cy="354787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846320" y="1207008"/>
            <a:ext cx="4023360" cy="50292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983480" y="1353312"/>
            <a:ext cx="3749039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F1F5F9"/>
                </a:solidFill>
                <a:latin typeface="Calibri"/>
              </a:rPr>
              <a:t>NGO &amp; FIELD
OPERATIONS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084831"/>
            <a:ext cx="36576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1" i="0">
                <a:solidFill>
                  <a:srgbClr val="FBBF24"/>
                </a:solidFill>
                <a:latin typeface="Consolas"/>
              </a:rPr>
              <a:t>IDEAL BACKGROUNDS: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395728"/>
            <a:ext cx="36118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MSF / Médecins Sans Frontières leads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779776"/>
            <a:ext cx="36118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ICRC / Red Cross field coordinators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83480" y="3163824"/>
            <a:ext cx="36118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UNICEF / WFP humanitarian operations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83480" y="3547872"/>
            <a:ext cx="36118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Outbreak response logistics experts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83480" y="3931920"/>
            <a:ext cx="36118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Community health program directors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28600" y="4882896"/>
            <a:ext cx="68580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50" b="0" i="0">
                <a:solidFill>
                  <a:srgbClr val="64748B"/>
                </a:solidFill>
                <a:latin typeface="Consolas"/>
              </a:rPr>
              <a:t>VITAALERT HEALTH GRID  ·  ADVISOR RECRUITMENT DECK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20" y="4882896"/>
            <a:ext cx="9144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50" b="0" i="0">
                <a:solidFill>
                  <a:srgbClr val="64748B"/>
                </a:solidFill>
                <a:latin typeface="Consolas"/>
              </a:rPr>
              <a:t>4 / 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6400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1" i="0">
                <a:solidFill>
                  <a:srgbClr val="38BDF8"/>
                </a:solidFill>
                <a:latin typeface="Consolas"/>
              </a:rPr>
              <a:t>04 · YOUR CONTRIBUTIONS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512064"/>
            <a:ext cx="8412480" cy="51206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500" b="1" i="0">
                <a:solidFill>
                  <a:srgbClr val="F1F5F9"/>
                </a:solidFill>
                <a:latin typeface="Calibri"/>
              </a:rPr>
              <a:t>How Advisors Shape VitaAlert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078992"/>
            <a:ext cx="84124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94A3B8"/>
                </a:solidFill>
                <a:latin typeface="Calibri"/>
              </a:rPr>
              <a:t>Your expertise directly informs every layer of the platform — from algorithmic design to deployment strategy.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72768"/>
            <a:ext cx="8595360" cy="98755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572768"/>
            <a:ext cx="50292" cy="98755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645920"/>
            <a:ext cx="82296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1" i="0">
                <a:solidFill>
                  <a:srgbClr val="38BDF8"/>
                </a:solidFill>
                <a:latin typeface="Consolas"/>
              </a:rPr>
              <a:t>CLINICAL &amp; EPIDEMIOLOGICAL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920240"/>
            <a:ext cx="7955279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Validate AI risk scoring thresholds and outbreak case definitions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139696"/>
            <a:ext cx="7955279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Advise on disease-specific symptom weighting (Ebola, Cholera, Marburg, Mpox)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359152"/>
            <a:ext cx="7955279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Review contact tracing methodology and exposure network logic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" y="2633472"/>
            <a:ext cx="8595360" cy="98755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74320" y="2633472"/>
            <a:ext cx="50292" cy="98755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2706624"/>
            <a:ext cx="82296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1" i="0">
                <a:solidFill>
                  <a:srgbClr val="38BDF8"/>
                </a:solidFill>
                <a:latin typeface="Consolas"/>
              </a:rPr>
              <a:t>FIELD OPERATIONS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2980944"/>
            <a:ext cx="7955279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Shape offline-first workflow design for low-resource environments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3200400"/>
            <a:ext cx="7955279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Review multilingual reporting flows (English, French, Swahili)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3419856"/>
            <a:ext cx="7955279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Advise on integration with existing ETU and clinic infrastructure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694176"/>
            <a:ext cx="8595360" cy="98755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74320" y="3694176"/>
            <a:ext cx="50292" cy="98755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" y="3767328"/>
            <a:ext cx="822960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1" i="0">
                <a:solidFill>
                  <a:srgbClr val="38BDF8"/>
                </a:solidFill>
                <a:latin typeface="Consolas"/>
              </a:rPr>
              <a:t>STRATEGIC &amp; NETWORK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4041648"/>
            <a:ext cx="7955279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Introductions to Ministries of Health and WHO program contacts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" y="4261104"/>
            <a:ext cx="7955279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Guidance on grant applications and donor relationships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4480560"/>
            <a:ext cx="7955279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Advisory board representation at humanitarian conferences and forums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228600" y="4882896"/>
            <a:ext cx="68580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50" b="0" i="0">
                <a:solidFill>
                  <a:srgbClr val="64748B"/>
                </a:solidFill>
                <a:latin typeface="Consolas"/>
              </a:rPr>
              <a:t>VITAALERT HEALTH GRID  ·  ADVISOR RECRUITMENT DECK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20" y="4882896"/>
            <a:ext cx="9144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50" b="0" i="0">
                <a:solidFill>
                  <a:srgbClr val="64748B"/>
                </a:solidFill>
                <a:latin typeface="Consolas"/>
              </a:rPr>
              <a:t>5 /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6400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1" i="0">
                <a:solidFill>
                  <a:srgbClr val="38BDF8"/>
                </a:solidFill>
                <a:latin typeface="Consolas"/>
              </a:rPr>
              <a:t>05 · IMPACT ON DISEASE MITIGATION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502920"/>
            <a:ext cx="347472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1F5F9"/>
                </a:solidFill>
                <a:latin typeface="Calibri"/>
              </a:rPr>
              <a:t>How Your Guidance
Saves Lives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627632"/>
            <a:ext cx="3474720" cy="8686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94A3B8"/>
                </a:solidFill>
                <a:latin typeface="Calibri"/>
              </a:rPr>
              <a:t>Advisor-validated AI models and field-tested workflows translate directly into a faster, better-targeted response, more effective containment, and reduced mortality.</a:t>
            </a:r>
          </a:p>
        </p:txBody>
      </p:sp>
      <p:sp>
        <p:nvSpPr>
          <p:cNvPr id="6" name="Rectangle 5"/>
          <p:cNvSpPr/>
          <p:nvPr/>
        </p:nvSpPr>
        <p:spPr>
          <a:xfrm>
            <a:off x="4251960" y="502920"/>
            <a:ext cx="4663440" cy="71323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251960" y="502920"/>
            <a:ext cx="50292" cy="71323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7408" y="557784"/>
            <a:ext cx="164592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38BDF8"/>
                </a:solidFill>
                <a:latin typeface="Consolas"/>
              </a:rPr>
              <a:t>DETECTION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07408" y="832104"/>
            <a:ext cx="4389120" cy="2926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Validated symptom thresholds catch cases 2–4 days earlier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51960" y="1335024"/>
            <a:ext cx="4663440" cy="71323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251960" y="1335024"/>
            <a:ext cx="50292" cy="71323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07408" y="1389888"/>
            <a:ext cx="164592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38BDF8"/>
                </a:solidFill>
                <a:latin typeface="Consolas"/>
              </a:rPr>
              <a:t>ALERT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07408" y="1664207"/>
            <a:ext cx="4389120" cy="2926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Epidemiologist-reviewed risk scores reduce false positives by 60%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51960" y="2167128"/>
            <a:ext cx="4663440" cy="71323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251960" y="2167128"/>
            <a:ext cx="50292" cy="71323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07408" y="2221992"/>
            <a:ext cx="164592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38BDF8"/>
                </a:solidFill>
                <a:latin typeface="Consolas"/>
              </a:rPr>
              <a:t>RESPONSE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07408" y="2496312"/>
            <a:ext cx="4389120" cy="2926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Field-tested workflows deploy resources to the right location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51960" y="2999232"/>
            <a:ext cx="4663440" cy="71323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251960" y="2999232"/>
            <a:ext cx="50292" cy="71323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407408" y="3054096"/>
            <a:ext cx="164592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38BDF8"/>
                </a:solidFill>
                <a:latin typeface="Consolas"/>
              </a:rPr>
              <a:t>CONTAINMENT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07408" y="3328416"/>
            <a:ext cx="4389120" cy="2926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Advisor network accelerates ETU and MOH coordination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51960" y="3831336"/>
            <a:ext cx="4663440" cy="71323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251960" y="3831336"/>
            <a:ext cx="50292" cy="713232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407408" y="3886200"/>
            <a:ext cx="164592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22C55E"/>
                </a:solidFill>
                <a:latin typeface="Consolas"/>
              </a:rPr>
              <a:t>OUTCOME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07408" y="4160520"/>
            <a:ext cx="4389120" cy="2926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Estimated 30–50% reduction in outbreak spread radius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228600" y="4882896"/>
            <a:ext cx="68580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50" b="0" i="0">
                <a:solidFill>
                  <a:srgbClr val="64748B"/>
                </a:solidFill>
                <a:latin typeface="Consolas"/>
              </a:rPr>
              <a:t>VITAALERT HEALTH GRID  ·  ADVISOR RECRUITMENT DECK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46720" y="4882896"/>
            <a:ext cx="9144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50" b="0" i="0">
                <a:solidFill>
                  <a:srgbClr val="64748B"/>
                </a:solidFill>
                <a:latin typeface="Consolas"/>
              </a:rPr>
              <a:t>6 / 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6400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1" i="0">
                <a:solidFill>
                  <a:srgbClr val="38BDF8"/>
                </a:solidFill>
                <a:latin typeface="Consolas"/>
              </a:rPr>
              <a:t>06 · ENGAGEMENT TIMELINE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502920"/>
            <a:ext cx="841248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F1F5F9"/>
                </a:solidFill>
                <a:latin typeface="Calibri"/>
              </a:rPr>
              <a:t>Five Phases — Advisors Active Throughout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078992"/>
            <a:ext cx="841248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94A3B8"/>
                </a:solidFill>
                <a:latin typeface="Calibri"/>
              </a:rPr>
              <a:t>Advisory engagement is flexible and milestone-driven — no fixed hours, no ongoing commitment beyond expert input when called upon.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627632"/>
            <a:ext cx="8595360" cy="6400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42415" y="1545336"/>
            <a:ext cx="237744" cy="237744"/>
          </a:xfrm>
          <a:prstGeom prst="ellipse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4320" y="1874519"/>
            <a:ext cx="1691640" cy="297180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" y="1874519"/>
            <a:ext cx="169164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2011680"/>
            <a:ext cx="15087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200" b="1" i="0">
                <a:solidFill>
                  <a:srgbClr val="38BDF8"/>
                </a:solidFill>
                <a:latin typeface="Calibri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2395728"/>
            <a:ext cx="15087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F1F5F9"/>
                </a:solidFill>
                <a:latin typeface="Consolas"/>
              </a:rPr>
              <a:t>PROTOTYPE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2688336"/>
            <a:ext cx="150876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FBBF24"/>
                </a:solidFill>
                <a:latin typeface="Calibri"/>
              </a:rPr>
              <a:t>Now — Q3 2026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2962656"/>
            <a:ext cx="1371600" cy="13716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3017520"/>
            <a:ext cx="1508760" cy="8046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80" b="0" i="0">
                <a:solidFill>
                  <a:srgbClr val="94A3B8"/>
                </a:solidFill>
                <a:latin typeface="Calibri"/>
              </a:rPr>
              <a:t>Validate AI models, review clinical accuracy, advise on MVP workflows</a:t>
            </a:r>
          </a:p>
        </p:txBody>
      </p:sp>
      <p:sp>
        <p:nvSpPr>
          <p:cNvPr id="15" name="Oval 14"/>
          <p:cNvSpPr/>
          <p:nvPr/>
        </p:nvSpPr>
        <p:spPr>
          <a:xfrm>
            <a:off x="2761487" y="1545336"/>
            <a:ext cx="237744" cy="237744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993391" y="1874519"/>
            <a:ext cx="1691640" cy="297180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993391" y="1874519"/>
            <a:ext cx="169164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084831" y="2011680"/>
            <a:ext cx="15087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200" b="1" i="0">
                <a:solidFill>
                  <a:srgbClr val="38BDF8"/>
                </a:solidFill>
                <a:latin typeface="Calibri"/>
              </a:rPr>
              <a:t>02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84831" y="2395728"/>
            <a:ext cx="15087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F1F5F9"/>
                </a:solidFill>
                <a:latin typeface="Consolas"/>
              </a:rPr>
              <a:t>NGO PILOT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84831" y="2688336"/>
            <a:ext cx="150876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FBBF24"/>
                </a:solidFill>
                <a:latin typeface="Calibri"/>
              </a:rPr>
              <a:t>Q4 2026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84831" y="2962656"/>
            <a:ext cx="1371600" cy="13716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084831" y="3017520"/>
            <a:ext cx="1508760" cy="8046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80" b="0" i="0">
                <a:solidFill>
                  <a:srgbClr val="94A3B8"/>
                </a:solidFill>
                <a:latin typeface="Calibri"/>
              </a:rPr>
              <a:t>Introductions to field partners, review pilot deployment plan</a:t>
            </a:r>
          </a:p>
        </p:txBody>
      </p:sp>
      <p:sp>
        <p:nvSpPr>
          <p:cNvPr id="23" name="Oval 22"/>
          <p:cNvSpPr/>
          <p:nvPr/>
        </p:nvSpPr>
        <p:spPr>
          <a:xfrm>
            <a:off x="4480559" y="1545336"/>
            <a:ext cx="237744" cy="237744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712463" y="1874519"/>
            <a:ext cx="1691640" cy="297180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712463" y="1874519"/>
            <a:ext cx="169164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803903" y="2011680"/>
            <a:ext cx="15087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200" b="1" i="0">
                <a:solidFill>
                  <a:srgbClr val="38BDF8"/>
                </a:solidFill>
                <a:latin typeface="Calibri"/>
              </a:rPr>
              <a:t>03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03903" y="2395728"/>
            <a:ext cx="15087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F1F5F9"/>
                </a:solidFill>
                <a:latin typeface="Consolas"/>
              </a:rPr>
              <a:t>DISTRICT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03903" y="2688336"/>
            <a:ext cx="150876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FBBF24"/>
                </a:solidFill>
                <a:latin typeface="Calibri"/>
              </a:rPr>
              <a:t>H1 2027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803903" y="2962656"/>
            <a:ext cx="1371600" cy="13716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803903" y="3017520"/>
            <a:ext cx="1508760" cy="8046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80" b="0" i="0">
                <a:solidFill>
                  <a:srgbClr val="94A3B8"/>
                </a:solidFill>
                <a:latin typeface="Calibri"/>
              </a:rPr>
              <a:t>On-ground advisory during first district pilot in target country</a:t>
            </a:r>
          </a:p>
        </p:txBody>
      </p:sp>
      <p:sp>
        <p:nvSpPr>
          <p:cNvPr id="31" name="Oval 30"/>
          <p:cNvSpPr/>
          <p:nvPr/>
        </p:nvSpPr>
        <p:spPr>
          <a:xfrm>
            <a:off x="6199631" y="1545336"/>
            <a:ext cx="237744" cy="237744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31536" y="1874519"/>
            <a:ext cx="1691640" cy="297180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431536" y="1874519"/>
            <a:ext cx="169164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522975" y="2011680"/>
            <a:ext cx="15087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200" b="1" i="0">
                <a:solidFill>
                  <a:srgbClr val="38BDF8"/>
                </a:solidFill>
                <a:latin typeface="Calibri"/>
              </a:rPr>
              <a:t>04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522975" y="2395728"/>
            <a:ext cx="15087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F1F5F9"/>
                </a:solidFill>
                <a:latin typeface="Consolas"/>
              </a:rPr>
              <a:t>REGIONAL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522975" y="2688336"/>
            <a:ext cx="150876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FBBF24"/>
                </a:solidFill>
                <a:latin typeface="Calibri"/>
              </a:rPr>
              <a:t>H2 2027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522975" y="2962656"/>
            <a:ext cx="1371600" cy="13716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522975" y="3017520"/>
            <a:ext cx="1508760" cy="8046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80" b="0" i="0">
                <a:solidFill>
                  <a:srgbClr val="94A3B8"/>
                </a:solidFill>
                <a:latin typeface="Calibri"/>
              </a:rPr>
              <a:t>Strategic guidance on regional expansion and MOH partnerships</a:t>
            </a:r>
          </a:p>
        </p:txBody>
      </p:sp>
      <p:sp>
        <p:nvSpPr>
          <p:cNvPr id="39" name="Oval 38"/>
          <p:cNvSpPr/>
          <p:nvPr/>
        </p:nvSpPr>
        <p:spPr>
          <a:xfrm>
            <a:off x="7918704" y="1545336"/>
            <a:ext cx="237744" cy="237744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7150607" y="1874519"/>
            <a:ext cx="1691640" cy="297180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7150607" y="1874519"/>
            <a:ext cx="169164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242047" y="2011680"/>
            <a:ext cx="15087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200" b="1" i="0">
                <a:solidFill>
                  <a:srgbClr val="38BDF8"/>
                </a:solidFill>
                <a:latin typeface="Calibri"/>
              </a:rPr>
              <a:t>05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242047" y="2395728"/>
            <a:ext cx="15087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F1F5F9"/>
                </a:solidFill>
                <a:latin typeface="Consolas"/>
              </a:rPr>
              <a:t>CONTINENTAL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242047" y="2688336"/>
            <a:ext cx="1508760" cy="237744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FBBF24"/>
                </a:solidFill>
                <a:latin typeface="Calibri"/>
              </a:rPr>
              <a:t>2028+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242047" y="2962656"/>
            <a:ext cx="1371600" cy="13716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242047" y="3017520"/>
            <a:ext cx="1508760" cy="8046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80" b="0" i="0">
                <a:solidFill>
                  <a:srgbClr val="94A3B8"/>
                </a:solidFill>
                <a:latin typeface="Calibri"/>
              </a:rPr>
              <a:t>Advisory board formalised, potential full-term engagement offered</a:t>
            </a:r>
          </a:p>
        </p:txBody>
      </p:sp>
      <p:sp>
        <p:nvSpPr>
          <p:cNvPr id="47" name="Rectangle 4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228600" y="4882896"/>
            <a:ext cx="68580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50" b="0" i="0">
                <a:solidFill>
                  <a:srgbClr val="64748B"/>
                </a:solidFill>
                <a:latin typeface="Consolas"/>
              </a:rPr>
              <a:t>VITAALERT HEALTH GRID  ·  ADVISOR RECRUITMENT DECK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046720" y="4882896"/>
            <a:ext cx="9144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50" b="0" i="0">
                <a:solidFill>
                  <a:srgbClr val="64748B"/>
                </a:solidFill>
                <a:latin typeface="Consolas"/>
              </a:rPr>
              <a:t>7 / 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6400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1" i="0">
                <a:solidFill>
                  <a:srgbClr val="38BDF8"/>
                </a:solidFill>
                <a:latin typeface="Consolas"/>
              </a:rPr>
              <a:t>07 · THE ADVISORY AGREEMENT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512064"/>
            <a:ext cx="841248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800" b="1" i="0">
                <a:solidFill>
                  <a:srgbClr val="F1F5F9"/>
                </a:solidFill>
                <a:latin typeface="Calibri"/>
              </a:rPr>
              <a:t>Simple. Fair. Aligned.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1152144"/>
            <a:ext cx="694944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50" b="0" i="0">
                <a:solidFill>
                  <a:srgbClr val="94A3B8"/>
                </a:solidFill>
                <a:latin typeface="Calibri"/>
              </a:rPr>
              <a:t>We ask only for your expertise and network. Everything else follows when VitaAlert secures its first grant.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719072"/>
            <a:ext cx="4206240" cy="135331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719072"/>
            <a:ext cx="420624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79" y="1810512"/>
            <a:ext cx="393192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38BDF8"/>
                </a:solidFill>
                <a:latin typeface="Consolas"/>
              </a:rPr>
              <a:t>COMMITMENT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79" y="2057400"/>
            <a:ext cx="39319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1F5F9"/>
                </a:solidFill>
                <a:latin typeface="Calibri"/>
              </a:rPr>
              <a:t>No Upfront Obligation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79" y="2359152"/>
            <a:ext cx="3931920" cy="62179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94A3B8"/>
                </a:solidFill>
                <a:latin typeface="Calibri"/>
              </a:rPr>
              <a:t>Advisory engagements require no fixed hours, no retainer, and no financial outlay. You contribute expertise on your own schedule — calls, reviews, and introductions as capacity allows.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09160" y="1719072"/>
            <a:ext cx="4206240" cy="135331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709160" y="1719072"/>
            <a:ext cx="4206240" cy="50292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46320" y="1810512"/>
            <a:ext cx="393192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22C55E"/>
                </a:solidFill>
                <a:latin typeface="Consolas"/>
              </a:rPr>
              <a:t>COMPENSATION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46320" y="2057400"/>
            <a:ext cx="39319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1F5F9"/>
                </a:solidFill>
                <a:latin typeface="Calibri"/>
              </a:rPr>
              <a:t>Success-Based Backpay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46320" y="2359152"/>
            <a:ext cx="3931920" cy="62179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94A3B8"/>
                </a:solidFill>
                <a:latin typeface="Calibri"/>
              </a:rPr>
              <a:t>Upon securing the first qualifying grant, all advisors receive retroactive compensation tied to their level of engagement. Terms are formalised in a lightweight advisory agreement before the relationship begins.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4320" y="3236976"/>
            <a:ext cx="4206240" cy="135331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274320" y="3236976"/>
            <a:ext cx="4206240" cy="50292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11479" y="3328416"/>
            <a:ext cx="393192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FBBF24"/>
                </a:solidFill>
                <a:latin typeface="Consolas"/>
              </a:rPr>
              <a:t>RECOGNITION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79" y="3575304"/>
            <a:ext cx="39319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1F5F9"/>
                </a:solidFill>
                <a:latin typeface="Calibri"/>
              </a:rPr>
              <a:t>Credit &amp; Attribution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79" y="3877056"/>
            <a:ext cx="3931920" cy="62179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94A3B8"/>
                </a:solidFill>
                <a:latin typeface="Calibri"/>
              </a:rPr>
              <a:t>Advisors are named on all grant applications, pitch materials, and press releases. LinkedIn recognition, conference speaking opportunities, and co-authorship on field publications where appropriate.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09160" y="3236976"/>
            <a:ext cx="4206240" cy="1353312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709160" y="3236976"/>
            <a:ext cx="420624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846320" y="3328416"/>
            <a:ext cx="3931920" cy="219456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50" b="1" i="0">
                <a:solidFill>
                  <a:srgbClr val="38BDF8"/>
                </a:solidFill>
                <a:latin typeface="Consolas"/>
              </a:rPr>
              <a:t>PATH FORWARD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46320" y="3575304"/>
            <a:ext cx="39319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1F5F9"/>
                </a:solidFill>
                <a:latin typeface="Calibri"/>
              </a:rPr>
              <a:t>Option to Go Full-Term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6320" y="3877056"/>
            <a:ext cx="3931920" cy="62179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94A3B8"/>
                </a:solidFill>
                <a:latin typeface="Calibri"/>
              </a:rPr>
              <a:t>Grant success creates the opportunity — not the obligation — for advisors to transition into paid advisory, consultancy, or operational roles. First right of refusal is guaranteed.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228600" y="4882896"/>
            <a:ext cx="68580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50" b="0" i="0">
                <a:solidFill>
                  <a:srgbClr val="64748B"/>
                </a:solidFill>
                <a:latin typeface="Consolas"/>
              </a:rPr>
              <a:t>VITAALERT HEALTH GRID  ·  ADVISOR RECRUITMENT DECK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46720" y="4882896"/>
            <a:ext cx="9144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50" b="0" i="0">
                <a:solidFill>
                  <a:srgbClr val="64748B"/>
                </a:solidFill>
                <a:latin typeface="Consolas"/>
              </a:rPr>
              <a:t>8 / 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6400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1" i="0">
                <a:solidFill>
                  <a:srgbClr val="38BDF8"/>
                </a:solidFill>
                <a:latin typeface="Consolas"/>
              </a:rPr>
              <a:t>08 · IDEAL ADVISOR PROFILE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502920"/>
            <a:ext cx="8412480" cy="9601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400" b="1" i="0">
                <a:solidFill>
                  <a:srgbClr val="F1F5F9"/>
                </a:solidFill>
                <a:latin typeface="Calibri"/>
              </a:rPr>
              <a:t>We Are Looking for People Who Have
Been in the Room When It Mattered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1536192"/>
            <a:ext cx="4023360" cy="333756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1536192"/>
            <a:ext cx="4023360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11480" y="1682496"/>
            <a:ext cx="3749039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1F5F9"/>
                </a:solidFill>
                <a:latin typeface="Calibri"/>
              </a:rPr>
              <a:t>PUBLIC HEALTH ADVISOR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2029968"/>
            <a:ext cx="3749039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38BDF8"/>
                </a:solidFill>
                <a:latin typeface="Consolas"/>
              </a:rPr>
              <a:t>You are the ideal advisor if you have: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377440"/>
            <a:ext cx="36118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Led or participated in a WHO Emergency Response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770632"/>
            <a:ext cx="36118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Designed outbreak surveillance in a low-income country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163824"/>
            <a:ext cx="36118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Field experience with Ebola, Cholera, or Mpox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557016"/>
            <a:ext cx="36118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Published in outbreak epidemiology or global health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950208"/>
            <a:ext cx="36118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Active relationships with Africa CDC or national MOH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46320" y="1536192"/>
            <a:ext cx="4023360" cy="3337560"/>
          </a:xfrm>
          <a:prstGeom prst="rect">
            <a:avLst/>
          </a:prstGeom>
          <a:solidFill>
            <a:srgbClr val="161D28"/>
          </a:solidFill>
          <a:ln w="9525">
            <a:solidFill>
              <a:srgbClr val="1F2A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846320" y="1536192"/>
            <a:ext cx="4023360" cy="50292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983480" y="1682496"/>
            <a:ext cx="3749039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1F5F9"/>
                </a:solidFill>
                <a:latin typeface="Calibri"/>
              </a:rPr>
              <a:t>FIELD OPERATIONS ADVISOR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029968"/>
            <a:ext cx="3749039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50" b="0" i="0">
                <a:solidFill>
                  <a:srgbClr val="FBBF24"/>
                </a:solidFill>
                <a:latin typeface="Consolas"/>
              </a:rPr>
              <a:t>You are the ideal advisor if you have: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2377440"/>
            <a:ext cx="36118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Deployed with MSF, ICRC, UNICEF, or WHO in Africa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0" y="2770632"/>
            <a:ext cx="36118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Managed ETU or field hospital logistics in an outbreak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0" y="3163824"/>
            <a:ext cx="36118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Worked with community health networks in rural Africa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0" y="3557016"/>
            <a:ext cx="36118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Experience in humanitarian supply chain and procurement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3950208"/>
            <a:ext cx="36118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50" b="0" i="0">
                <a:solidFill>
                  <a:srgbClr val="94A3B8"/>
                </a:solidFill>
                <a:latin typeface="Calibri"/>
              </a:rPr>
              <a:t>  › Contacts across NGO health networks and UN agencies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0" y="4869180"/>
            <a:ext cx="9144000" cy="18288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28600" y="4882896"/>
            <a:ext cx="68580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50" b="0" i="0">
                <a:solidFill>
                  <a:srgbClr val="64748B"/>
                </a:solidFill>
                <a:latin typeface="Consolas"/>
              </a:rPr>
              <a:t>VITAALERT HEALTH GRID  ·  ADVISOR RECRUITMENT DECK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20" y="4882896"/>
            <a:ext cx="9144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50" b="0" i="0">
                <a:solidFill>
                  <a:srgbClr val="64748B"/>
                </a:solidFill>
                <a:latin typeface="Consolas"/>
              </a:rPr>
              <a:t>9 / 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